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Default Extension="emf" ContentType="image/x-emf"/>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9"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1" r:id="rId17"/>
    <p:sldId id="272" r:id="rId18"/>
    <p:sldId id="275" r:id="rId19"/>
    <p:sldId id="276" r:id="rId20"/>
    <p:sldId id="278" r:id="rId21"/>
    <p:sldId id="285" r:id="rId22"/>
    <p:sldId id="279" r:id="rId23"/>
    <p:sldId id="280" r:id="rId24"/>
    <p:sldId id="281" r:id="rId25"/>
    <p:sldId id="282" r:id="rId26"/>
    <p:sldId id="283" r:id="rId27"/>
    <p:sldId id="286" r:id="rId28"/>
    <p:sldId id="284" r:id="rId29"/>
    <p:sldId id="287" r:id="rId30"/>
    <p:sldId id="288" r:id="rId31"/>
    <p:sldId id="289" r:id="rId32"/>
    <p:sldId id="290" r:id="rId33"/>
    <p:sldId id="291" r:id="rId34"/>
    <p:sldId id="292" r:id="rId35"/>
    <p:sldId id="293" r:id="rId36"/>
    <p:sldId id="294" r:id="rId37"/>
    <p:sldId id="295" r:id="rId38"/>
    <p:sldId id="27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ED806"/>
    <a:srgbClr val="520908"/>
    <a:srgbClr val="605F5B"/>
    <a:srgbClr val="55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33" autoAdjust="0"/>
    <p:restoredTop sz="67018" autoAdjust="0"/>
  </p:normalViewPr>
  <p:slideViewPr>
    <p:cSldViewPr snapToGrid="0" snapToObjects="1">
      <p:cViewPr>
        <p:scale>
          <a:sx n="100" d="100"/>
          <a:sy n="100" d="100"/>
        </p:scale>
        <p:origin x="-1024" y="-88"/>
      </p:cViewPr>
      <p:guideLst>
        <p:guide orient="horz" pos="2288"/>
        <p:guide pos="28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6"/>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66D77-2245-B644-84BD-9FF02CEB078B}" type="doc">
      <dgm:prSet loTypeId="urn:microsoft.com/office/officeart/2005/8/layout/cycle7" loCatId="cycle" qsTypeId="urn:microsoft.com/office/officeart/2005/8/quickstyle/simple4" qsCatId="simple" csTypeId="urn:microsoft.com/office/officeart/2005/8/colors/colorful3" csCatId="colorful" phldr="1"/>
      <dgm:spPr/>
      <dgm:t>
        <a:bodyPr/>
        <a:lstStyle/>
        <a:p>
          <a:endParaRPr lang="en-US"/>
        </a:p>
      </dgm:t>
    </dgm:pt>
    <dgm:pt modelId="{28DDACE8-32AF-CA4E-B33D-AF5790E93990}">
      <dgm:prSet phldrT="[Text]"/>
      <dgm:spPr>
        <a:solidFill>
          <a:srgbClr val="0000FF"/>
        </a:solidFill>
      </dgm:spPr>
      <dgm:t>
        <a:bodyPr/>
        <a:lstStyle/>
        <a:p>
          <a:r>
            <a:rPr lang="en-US" dirty="0" smtClean="0"/>
            <a:t>Amount of resource in KY</a:t>
          </a:r>
          <a:endParaRPr lang="en-US" dirty="0"/>
        </a:p>
      </dgm:t>
    </dgm:pt>
    <dgm:pt modelId="{41CBC06B-AC89-C048-8874-DEFCE39CA933}" type="parTrans" cxnId="{7E714FFB-52EC-0B43-9081-5B4767E26A91}">
      <dgm:prSet/>
      <dgm:spPr/>
      <dgm:t>
        <a:bodyPr/>
        <a:lstStyle/>
        <a:p>
          <a:endParaRPr lang="en-US"/>
        </a:p>
      </dgm:t>
    </dgm:pt>
    <dgm:pt modelId="{F05584AC-C84C-A946-AFC7-1A8191B17134}" type="sibTrans" cxnId="{7E714FFB-52EC-0B43-9081-5B4767E26A91}">
      <dgm:prSet/>
      <dgm:spPr>
        <a:solidFill>
          <a:srgbClr val="3366FF"/>
        </a:solidFill>
      </dgm:spPr>
      <dgm:t>
        <a:bodyPr/>
        <a:lstStyle/>
        <a:p>
          <a:endParaRPr lang="en-US" dirty="0"/>
        </a:p>
      </dgm:t>
    </dgm:pt>
    <dgm:pt modelId="{D10ED501-6F17-BA42-97A2-2C6FE763255E}">
      <dgm:prSet phldrT="[Text]"/>
      <dgm:spPr>
        <a:solidFill>
          <a:srgbClr val="008000"/>
        </a:solidFill>
      </dgm:spPr>
      <dgm:t>
        <a:bodyPr/>
        <a:lstStyle/>
        <a:p>
          <a:r>
            <a:rPr lang="en-US" dirty="0" smtClean="0"/>
            <a:t>% of time system can operate</a:t>
          </a:r>
          <a:endParaRPr lang="en-US" dirty="0"/>
        </a:p>
      </dgm:t>
    </dgm:pt>
    <dgm:pt modelId="{495887AE-2BFC-424B-A615-D0C1005EE00E}" type="parTrans" cxnId="{EA3073B6-808D-D54C-AB90-4BBFB8A1A27B}">
      <dgm:prSet/>
      <dgm:spPr/>
      <dgm:t>
        <a:bodyPr/>
        <a:lstStyle/>
        <a:p>
          <a:endParaRPr lang="en-US"/>
        </a:p>
      </dgm:t>
    </dgm:pt>
    <dgm:pt modelId="{C1098BA0-0F70-D446-8908-C87D6DD667DA}" type="sibTrans" cxnId="{EA3073B6-808D-D54C-AB90-4BBFB8A1A27B}">
      <dgm:prSet/>
      <dgm:spPr>
        <a:solidFill>
          <a:srgbClr val="008000"/>
        </a:solidFill>
      </dgm:spPr>
      <dgm:t>
        <a:bodyPr/>
        <a:lstStyle/>
        <a:p>
          <a:endParaRPr lang="en-US" dirty="0"/>
        </a:p>
      </dgm:t>
    </dgm:pt>
    <dgm:pt modelId="{CA03367C-3F8E-9146-9971-79D8153BBEF9}">
      <dgm:prSet phldrT="[Text]"/>
      <dgm:spPr>
        <a:solidFill>
          <a:srgbClr val="520908"/>
        </a:solidFill>
      </dgm:spPr>
      <dgm:t>
        <a:bodyPr/>
        <a:lstStyle/>
        <a:p>
          <a:r>
            <a:rPr lang="en-US" dirty="0" smtClean="0"/>
            <a:t>Total costs over lifetime of system.</a:t>
          </a:r>
          <a:endParaRPr lang="en-US" dirty="0"/>
        </a:p>
      </dgm:t>
    </dgm:pt>
    <dgm:pt modelId="{ED51C408-049F-B34C-83F2-F692D4D406CD}" type="parTrans" cxnId="{F69ABA33-D9EC-2A47-9581-64A5DDF9ED00}">
      <dgm:prSet/>
      <dgm:spPr/>
      <dgm:t>
        <a:bodyPr/>
        <a:lstStyle/>
        <a:p>
          <a:endParaRPr lang="en-US"/>
        </a:p>
      </dgm:t>
    </dgm:pt>
    <dgm:pt modelId="{23CB7A68-7053-7A42-AD61-8D836BB92FD7}" type="sibTrans" cxnId="{F69ABA33-D9EC-2A47-9581-64A5DDF9ED00}">
      <dgm:prSet/>
      <dgm:spPr>
        <a:solidFill>
          <a:srgbClr val="520908"/>
        </a:solidFill>
      </dgm:spPr>
      <dgm:t>
        <a:bodyPr/>
        <a:lstStyle/>
        <a:p>
          <a:endParaRPr lang="en-US" dirty="0"/>
        </a:p>
      </dgm:t>
    </dgm:pt>
    <dgm:pt modelId="{D528B00B-2A9D-F144-9B38-B1C4653EA316}" type="pres">
      <dgm:prSet presAssocID="{31366D77-2245-B644-84BD-9FF02CEB078B}" presName="Name0" presStyleCnt="0">
        <dgm:presLayoutVars>
          <dgm:dir/>
          <dgm:resizeHandles val="exact"/>
        </dgm:presLayoutVars>
      </dgm:prSet>
      <dgm:spPr/>
      <dgm:t>
        <a:bodyPr/>
        <a:lstStyle/>
        <a:p>
          <a:endParaRPr lang="en-US"/>
        </a:p>
      </dgm:t>
    </dgm:pt>
    <dgm:pt modelId="{DED9B235-1957-5947-AA48-62D8F29CB87F}" type="pres">
      <dgm:prSet presAssocID="{28DDACE8-32AF-CA4E-B33D-AF5790E93990}" presName="node" presStyleLbl="node1" presStyleIdx="0" presStyleCnt="3">
        <dgm:presLayoutVars>
          <dgm:bulletEnabled val="1"/>
        </dgm:presLayoutVars>
      </dgm:prSet>
      <dgm:spPr/>
      <dgm:t>
        <a:bodyPr/>
        <a:lstStyle/>
        <a:p>
          <a:endParaRPr lang="en-US"/>
        </a:p>
      </dgm:t>
    </dgm:pt>
    <dgm:pt modelId="{3B5F1921-7D82-6B4E-B29C-060B27D799E5}" type="pres">
      <dgm:prSet presAssocID="{F05584AC-C84C-A946-AFC7-1A8191B17134}" presName="sibTrans" presStyleLbl="sibTrans2D1" presStyleIdx="0" presStyleCnt="3" custLinFactNeighborX="16961" custLinFactNeighborY="-43309"/>
      <dgm:spPr/>
      <dgm:t>
        <a:bodyPr/>
        <a:lstStyle/>
        <a:p>
          <a:endParaRPr lang="en-US"/>
        </a:p>
      </dgm:t>
    </dgm:pt>
    <dgm:pt modelId="{ACC51909-532C-C848-8676-1EEBE0D72BCF}" type="pres">
      <dgm:prSet presAssocID="{F05584AC-C84C-A946-AFC7-1A8191B17134}" presName="connectorText" presStyleLbl="sibTrans2D1" presStyleIdx="0" presStyleCnt="3"/>
      <dgm:spPr/>
      <dgm:t>
        <a:bodyPr/>
        <a:lstStyle/>
        <a:p>
          <a:endParaRPr lang="en-US"/>
        </a:p>
      </dgm:t>
    </dgm:pt>
    <dgm:pt modelId="{6A6C8C48-90C8-4E4A-997A-75F9DCF6F09A}" type="pres">
      <dgm:prSet presAssocID="{D10ED501-6F17-BA42-97A2-2C6FE763255E}" presName="node" presStyleLbl="node1" presStyleIdx="1" presStyleCnt="3">
        <dgm:presLayoutVars>
          <dgm:bulletEnabled val="1"/>
        </dgm:presLayoutVars>
      </dgm:prSet>
      <dgm:spPr/>
      <dgm:t>
        <a:bodyPr/>
        <a:lstStyle/>
        <a:p>
          <a:endParaRPr lang="en-US"/>
        </a:p>
      </dgm:t>
    </dgm:pt>
    <dgm:pt modelId="{710D0DDC-BAAB-AE4A-8637-92FFF4FA0745}" type="pres">
      <dgm:prSet presAssocID="{C1098BA0-0F70-D446-8908-C87D6DD667DA}" presName="sibTrans" presStyleLbl="sibTrans2D1" presStyleIdx="1" presStyleCnt="3" custLinFactNeighborY="45991"/>
      <dgm:spPr/>
      <dgm:t>
        <a:bodyPr/>
        <a:lstStyle/>
        <a:p>
          <a:endParaRPr lang="en-US"/>
        </a:p>
      </dgm:t>
    </dgm:pt>
    <dgm:pt modelId="{B42971DF-F9A2-6143-9939-3270B9D6D966}" type="pres">
      <dgm:prSet presAssocID="{C1098BA0-0F70-D446-8908-C87D6DD667DA}" presName="connectorText" presStyleLbl="sibTrans2D1" presStyleIdx="1" presStyleCnt="3"/>
      <dgm:spPr/>
      <dgm:t>
        <a:bodyPr/>
        <a:lstStyle/>
        <a:p>
          <a:endParaRPr lang="en-US"/>
        </a:p>
      </dgm:t>
    </dgm:pt>
    <dgm:pt modelId="{EFC4607F-91DA-B146-8C6E-6AE6F61080F2}" type="pres">
      <dgm:prSet presAssocID="{CA03367C-3F8E-9146-9971-79D8153BBEF9}" presName="node" presStyleLbl="node1" presStyleIdx="2" presStyleCnt="3">
        <dgm:presLayoutVars>
          <dgm:bulletEnabled val="1"/>
        </dgm:presLayoutVars>
      </dgm:prSet>
      <dgm:spPr/>
      <dgm:t>
        <a:bodyPr/>
        <a:lstStyle/>
        <a:p>
          <a:endParaRPr lang="en-US"/>
        </a:p>
      </dgm:t>
    </dgm:pt>
    <dgm:pt modelId="{6C2E59BA-AFA5-4E42-A173-39226F52B2AA}" type="pres">
      <dgm:prSet presAssocID="{23CB7A68-7053-7A42-AD61-8D836BB92FD7}" presName="sibTrans" presStyleLbl="sibTrans2D1" presStyleIdx="2" presStyleCnt="3" custLinFactNeighborX="-20007" custLinFactNeighborY="-43309"/>
      <dgm:spPr/>
      <dgm:t>
        <a:bodyPr/>
        <a:lstStyle/>
        <a:p>
          <a:endParaRPr lang="en-US"/>
        </a:p>
      </dgm:t>
    </dgm:pt>
    <dgm:pt modelId="{D7CBA532-9165-CE44-9164-5FF5BCBC8211}" type="pres">
      <dgm:prSet presAssocID="{23CB7A68-7053-7A42-AD61-8D836BB92FD7}" presName="connectorText" presStyleLbl="sibTrans2D1" presStyleIdx="2" presStyleCnt="3"/>
      <dgm:spPr/>
      <dgm:t>
        <a:bodyPr/>
        <a:lstStyle/>
        <a:p>
          <a:endParaRPr lang="en-US"/>
        </a:p>
      </dgm:t>
    </dgm:pt>
  </dgm:ptLst>
  <dgm:cxnLst>
    <dgm:cxn modelId="{68C8E32F-D4F6-1A49-9BDF-D6FEC1A55CF3}" type="presOf" srcId="{F05584AC-C84C-A946-AFC7-1A8191B17134}" destId="{ACC51909-532C-C848-8676-1EEBE0D72BCF}" srcOrd="1" destOrd="0" presId="urn:microsoft.com/office/officeart/2005/8/layout/cycle7"/>
    <dgm:cxn modelId="{9A676CFE-A373-BF47-BDB2-C7FED7629D73}" type="presOf" srcId="{C1098BA0-0F70-D446-8908-C87D6DD667DA}" destId="{B42971DF-F9A2-6143-9939-3270B9D6D966}" srcOrd="1" destOrd="0" presId="urn:microsoft.com/office/officeart/2005/8/layout/cycle7"/>
    <dgm:cxn modelId="{D50502FE-96AE-4F4A-891F-016D66BFCB74}" type="presOf" srcId="{31366D77-2245-B644-84BD-9FF02CEB078B}" destId="{D528B00B-2A9D-F144-9B38-B1C4653EA316}" srcOrd="0" destOrd="0" presId="urn:microsoft.com/office/officeart/2005/8/layout/cycle7"/>
    <dgm:cxn modelId="{7E714FFB-52EC-0B43-9081-5B4767E26A91}" srcId="{31366D77-2245-B644-84BD-9FF02CEB078B}" destId="{28DDACE8-32AF-CA4E-B33D-AF5790E93990}" srcOrd="0" destOrd="0" parTransId="{41CBC06B-AC89-C048-8874-DEFCE39CA933}" sibTransId="{F05584AC-C84C-A946-AFC7-1A8191B17134}"/>
    <dgm:cxn modelId="{EA3073B6-808D-D54C-AB90-4BBFB8A1A27B}" srcId="{31366D77-2245-B644-84BD-9FF02CEB078B}" destId="{D10ED501-6F17-BA42-97A2-2C6FE763255E}" srcOrd="1" destOrd="0" parTransId="{495887AE-2BFC-424B-A615-D0C1005EE00E}" sibTransId="{C1098BA0-0F70-D446-8908-C87D6DD667DA}"/>
    <dgm:cxn modelId="{2BA93686-59B8-794F-B3CD-796E801509E7}" type="presOf" srcId="{F05584AC-C84C-A946-AFC7-1A8191B17134}" destId="{3B5F1921-7D82-6B4E-B29C-060B27D799E5}" srcOrd="0" destOrd="0" presId="urn:microsoft.com/office/officeart/2005/8/layout/cycle7"/>
    <dgm:cxn modelId="{AF9B3EC0-5FBE-C041-BF88-EC3A621877D0}" type="presOf" srcId="{CA03367C-3F8E-9146-9971-79D8153BBEF9}" destId="{EFC4607F-91DA-B146-8C6E-6AE6F61080F2}" srcOrd="0" destOrd="0" presId="urn:microsoft.com/office/officeart/2005/8/layout/cycle7"/>
    <dgm:cxn modelId="{F69ABA33-D9EC-2A47-9581-64A5DDF9ED00}" srcId="{31366D77-2245-B644-84BD-9FF02CEB078B}" destId="{CA03367C-3F8E-9146-9971-79D8153BBEF9}" srcOrd="2" destOrd="0" parTransId="{ED51C408-049F-B34C-83F2-F692D4D406CD}" sibTransId="{23CB7A68-7053-7A42-AD61-8D836BB92FD7}"/>
    <dgm:cxn modelId="{122D7F05-11E9-914D-941A-0231A4C87241}" type="presOf" srcId="{C1098BA0-0F70-D446-8908-C87D6DD667DA}" destId="{710D0DDC-BAAB-AE4A-8637-92FFF4FA0745}" srcOrd="0" destOrd="0" presId="urn:microsoft.com/office/officeart/2005/8/layout/cycle7"/>
    <dgm:cxn modelId="{894BE4F4-F14E-F544-8F76-F683FD26689E}" type="presOf" srcId="{28DDACE8-32AF-CA4E-B33D-AF5790E93990}" destId="{DED9B235-1957-5947-AA48-62D8F29CB87F}" srcOrd="0" destOrd="0" presId="urn:microsoft.com/office/officeart/2005/8/layout/cycle7"/>
    <dgm:cxn modelId="{F7CB0BB5-4F36-9541-8B65-59641DC2845E}" type="presOf" srcId="{D10ED501-6F17-BA42-97A2-2C6FE763255E}" destId="{6A6C8C48-90C8-4E4A-997A-75F9DCF6F09A}" srcOrd="0" destOrd="0" presId="urn:microsoft.com/office/officeart/2005/8/layout/cycle7"/>
    <dgm:cxn modelId="{9EF0208D-B074-FF4A-8B19-C4AE3BC62CEE}" type="presOf" srcId="{23CB7A68-7053-7A42-AD61-8D836BB92FD7}" destId="{D7CBA532-9165-CE44-9164-5FF5BCBC8211}" srcOrd="1" destOrd="0" presId="urn:microsoft.com/office/officeart/2005/8/layout/cycle7"/>
    <dgm:cxn modelId="{2AED2A7C-25BF-7749-B123-3F5172A31A8E}" type="presOf" srcId="{23CB7A68-7053-7A42-AD61-8D836BB92FD7}" destId="{6C2E59BA-AFA5-4E42-A173-39226F52B2AA}" srcOrd="0" destOrd="0" presId="urn:microsoft.com/office/officeart/2005/8/layout/cycle7"/>
    <dgm:cxn modelId="{FF7E0161-82BD-E446-82C7-EEEFC5811D58}" type="presParOf" srcId="{D528B00B-2A9D-F144-9B38-B1C4653EA316}" destId="{DED9B235-1957-5947-AA48-62D8F29CB87F}" srcOrd="0" destOrd="0" presId="urn:microsoft.com/office/officeart/2005/8/layout/cycle7"/>
    <dgm:cxn modelId="{C6B3D718-E7DA-D544-B1E7-0B76697A683A}" type="presParOf" srcId="{D528B00B-2A9D-F144-9B38-B1C4653EA316}" destId="{3B5F1921-7D82-6B4E-B29C-060B27D799E5}" srcOrd="1" destOrd="0" presId="urn:microsoft.com/office/officeart/2005/8/layout/cycle7"/>
    <dgm:cxn modelId="{7D5F57E5-7D01-7D41-AE77-EE02FBF2D0EF}" type="presParOf" srcId="{3B5F1921-7D82-6B4E-B29C-060B27D799E5}" destId="{ACC51909-532C-C848-8676-1EEBE0D72BCF}" srcOrd="0" destOrd="0" presId="urn:microsoft.com/office/officeart/2005/8/layout/cycle7"/>
    <dgm:cxn modelId="{C28CE89C-5B15-4446-A762-544575A32617}" type="presParOf" srcId="{D528B00B-2A9D-F144-9B38-B1C4653EA316}" destId="{6A6C8C48-90C8-4E4A-997A-75F9DCF6F09A}" srcOrd="2" destOrd="0" presId="urn:microsoft.com/office/officeart/2005/8/layout/cycle7"/>
    <dgm:cxn modelId="{2516A4B0-B31D-8342-AD99-532CD6BE9816}" type="presParOf" srcId="{D528B00B-2A9D-F144-9B38-B1C4653EA316}" destId="{710D0DDC-BAAB-AE4A-8637-92FFF4FA0745}" srcOrd="3" destOrd="0" presId="urn:microsoft.com/office/officeart/2005/8/layout/cycle7"/>
    <dgm:cxn modelId="{835C67F0-33E8-324F-ADB1-00B7C72955C6}" type="presParOf" srcId="{710D0DDC-BAAB-AE4A-8637-92FFF4FA0745}" destId="{B42971DF-F9A2-6143-9939-3270B9D6D966}" srcOrd="0" destOrd="0" presId="urn:microsoft.com/office/officeart/2005/8/layout/cycle7"/>
    <dgm:cxn modelId="{8CCBEB6E-3269-FE46-9D75-E43229D13134}" type="presParOf" srcId="{D528B00B-2A9D-F144-9B38-B1C4653EA316}" destId="{EFC4607F-91DA-B146-8C6E-6AE6F61080F2}" srcOrd="4" destOrd="0" presId="urn:microsoft.com/office/officeart/2005/8/layout/cycle7"/>
    <dgm:cxn modelId="{59E095E1-E72C-6B4D-8BFB-2F190EFF6C12}" type="presParOf" srcId="{D528B00B-2A9D-F144-9B38-B1C4653EA316}" destId="{6C2E59BA-AFA5-4E42-A173-39226F52B2AA}" srcOrd="5" destOrd="0" presId="urn:microsoft.com/office/officeart/2005/8/layout/cycle7"/>
    <dgm:cxn modelId="{A80B14FE-A139-324F-8BC7-79FC4A1AE7B8}" type="presParOf" srcId="{6C2E59BA-AFA5-4E42-A173-39226F52B2AA}" destId="{D7CBA532-9165-CE44-9164-5FF5BCBC8211}"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D9B235-1957-5947-AA48-62D8F29CB87F}">
      <dsp:nvSpPr>
        <dsp:cNvPr id="0" name=""/>
        <dsp:cNvSpPr/>
      </dsp:nvSpPr>
      <dsp:spPr>
        <a:xfrm>
          <a:off x="2597442" y="1199"/>
          <a:ext cx="2213976" cy="1106988"/>
        </a:xfrm>
        <a:prstGeom prst="roundRect">
          <a:avLst>
            <a:gd name="adj" fmla="val 10000"/>
          </a:avLst>
        </a:prstGeom>
        <a:solidFill>
          <a:srgbClr val="0000FF"/>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Amount of resource in KY</a:t>
          </a:r>
          <a:endParaRPr lang="en-US" sz="2100" kern="1200" dirty="0"/>
        </a:p>
      </dsp:txBody>
      <dsp:txXfrm>
        <a:off x="2597442" y="1199"/>
        <a:ext cx="2213976" cy="1106988"/>
      </dsp:txXfrm>
    </dsp:sp>
    <dsp:sp modelId="{3B5F1921-7D82-6B4E-B29C-060B27D799E5}">
      <dsp:nvSpPr>
        <dsp:cNvPr id="0" name=""/>
        <dsp:cNvSpPr/>
      </dsp:nvSpPr>
      <dsp:spPr>
        <a:xfrm rot="3600000">
          <a:off x="4237291" y="1776126"/>
          <a:ext cx="1153360" cy="387445"/>
        </a:xfrm>
        <a:prstGeom prst="leftRightArrow">
          <a:avLst>
            <a:gd name="adj1" fmla="val 60000"/>
            <a:gd name="adj2" fmla="val 50000"/>
          </a:avLst>
        </a:prstGeom>
        <a:solidFill>
          <a:srgbClr val="3366FF"/>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3600000">
        <a:off x="4237291" y="1776126"/>
        <a:ext cx="1153360" cy="387445"/>
      </dsp:txXfrm>
    </dsp:sp>
    <dsp:sp modelId="{6A6C8C48-90C8-4E4A-997A-75F9DCF6F09A}">
      <dsp:nvSpPr>
        <dsp:cNvPr id="0" name=""/>
        <dsp:cNvSpPr/>
      </dsp:nvSpPr>
      <dsp:spPr>
        <a:xfrm>
          <a:off x="4425281" y="3167108"/>
          <a:ext cx="2213976" cy="1106988"/>
        </a:xfrm>
        <a:prstGeom prst="roundRect">
          <a:avLst>
            <a:gd name="adj" fmla="val 10000"/>
          </a:avLst>
        </a:prstGeom>
        <a:solidFill>
          <a:srgbClr val="008000"/>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 of time system can operate</a:t>
          </a:r>
          <a:endParaRPr lang="en-US" sz="2100" kern="1200" dirty="0"/>
        </a:p>
      </dsp:txBody>
      <dsp:txXfrm>
        <a:off x="4425281" y="3167108"/>
        <a:ext cx="2213976" cy="1106988"/>
      </dsp:txXfrm>
    </dsp:sp>
    <dsp:sp modelId="{710D0DDC-BAAB-AE4A-8637-92FFF4FA0745}">
      <dsp:nvSpPr>
        <dsp:cNvPr id="0" name=""/>
        <dsp:cNvSpPr/>
      </dsp:nvSpPr>
      <dsp:spPr>
        <a:xfrm rot="10800000">
          <a:off x="3127750" y="3705070"/>
          <a:ext cx="1153360" cy="387445"/>
        </a:xfrm>
        <a:prstGeom prst="leftRightArrow">
          <a:avLst>
            <a:gd name="adj1" fmla="val 60000"/>
            <a:gd name="adj2" fmla="val 50000"/>
          </a:avLst>
        </a:prstGeom>
        <a:solidFill>
          <a:srgbClr val="008000"/>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3127750" y="3705070"/>
        <a:ext cx="1153360" cy="387445"/>
      </dsp:txXfrm>
    </dsp:sp>
    <dsp:sp modelId="{EFC4607F-91DA-B146-8C6E-6AE6F61080F2}">
      <dsp:nvSpPr>
        <dsp:cNvPr id="0" name=""/>
        <dsp:cNvSpPr/>
      </dsp:nvSpPr>
      <dsp:spPr>
        <a:xfrm>
          <a:off x="769604" y="3167108"/>
          <a:ext cx="2213976" cy="1106988"/>
        </a:xfrm>
        <a:prstGeom prst="roundRect">
          <a:avLst>
            <a:gd name="adj" fmla="val 10000"/>
          </a:avLst>
        </a:prstGeom>
        <a:solidFill>
          <a:srgbClr val="520908"/>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Total costs over lifetime of system.</a:t>
          </a:r>
          <a:endParaRPr lang="en-US" sz="2100" kern="1200" dirty="0"/>
        </a:p>
      </dsp:txBody>
      <dsp:txXfrm>
        <a:off x="769604" y="3167108"/>
        <a:ext cx="2213976" cy="1106988"/>
      </dsp:txXfrm>
    </dsp:sp>
    <dsp:sp modelId="{6C2E59BA-AFA5-4E42-A173-39226F52B2AA}">
      <dsp:nvSpPr>
        <dsp:cNvPr id="0" name=""/>
        <dsp:cNvSpPr/>
      </dsp:nvSpPr>
      <dsp:spPr>
        <a:xfrm rot="18000000">
          <a:off x="1983078" y="1776126"/>
          <a:ext cx="1153360" cy="387445"/>
        </a:xfrm>
        <a:prstGeom prst="leftRightArrow">
          <a:avLst>
            <a:gd name="adj1" fmla="val 60000"/>
            <a:gd name="adj2" fmla="val 50000"/>
          </a:avLst>
        </a:prstGeom>
        <a:solidFill>
          <a:srgbClr val="520908"/>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8000000">
        <a:off x="1983078" y="1776126"/>
        <a:ext cx="1153360" cy="387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2445A-0A02-4347-AA60-C6E564044130}" type="datetimeFigureOut">
              <a:rPr lang="en-US" smtClean="0"/>
              <a:pPr/>
              <a:t>11/15/11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FAC2C-0045-0446-90EC-D5A69EE6B61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6695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americanprogress.org/issues/2010/08/pdf/good_jobs_new_markets.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Calibri" charset="0"/>
              </a:rPr>
              <a:t>Note: each * indicates when you should hit &lt;enter&gt; on the computer to move to the next slide or section of a slide</a:t>
            </a:r>
          </a:p>
          <a:p>
            <a:pPr eaLnBrk="1" hangingPunct="1">
              <a:spcBef>
                <a:spcPct val="0"/>
              </a:spcBef>
            </a:pPr>
            <a:endParaRPr lang="en-US" dirty="0" smtClean="0">
              <a:latin typeface="Calibri" charset="0"/>
              <a:ea typeface="ＭＳ Ｐゴシック" charset="0"/>
              <a:cs typeface="Calibri" charset="0"/>
            </a:endParaRPr>
          </a:p>
          <a:p>
            <a:pPr eaLnBrk="1" hangingPunct="1">
              <a:spcBef>
                <a:spcPct val="0"/>
              </a:spcBef>
            </a:pPr>
            <a:r>
              <a:rPr lang="en-US" dirty="0" smtClean="0">
                <a:latin typeface="Calibri" charset="0"/>
                <a:ea typeface="ＭＳ Ｐゴシック" charset="0"/>
                <a:cs typeface="Calibri" charset="0"/>
              </a:rPr>
              <a:t>As </a:t>
            </a:r>
            <a:r>
              <a:rPr lang="en-US" dirty="0" smtClean="0">
                <a:latin typeface="Calibri" charset="0"/>
                <a:ea typeface="ＭＳ Ｐゴシック" charset="0"/>
                <a:cs typeface="Calibri" charset="0"/>
              </a:rPr>
              <a:t>the nation turns towards clean energy, it's not too late for Kentucky to be at the forefront of this movement and to attract millions of dollars in investments that will create clean energy jobs.</a:t>
            </a:r>
          </a:p>
          <a:p>
            <a:pPr eaLnBrk="1" hangingPunct="1">
              <a:spcBef>
                <a:spcPct val="0"/>
              </a:spcBef>
            </a:pPr>
            <a:endParaRPr lang="en-US" dirty="0" smtClean="0">
              <a:latin typeface="Calibri" charset="0"/>
              <a:ea typeface="ＭＳ Ｐゴシック" charset="0"/>
              <a:cs typeface="Calibri" charset="0"/>
            </a:endParaRPr>
          </a:p>
          <a:p>
            <a:pPr eaLnBrk="1" hangingPunct="1">
              <a:spcBef>
                <a:spcPct val="0"/>
              </a:spcBef>
            </a:pPr>
            <a:r>
              <a:rPr lang="en-US" dirty="0" smtClean="0">
                <a:latin typeface="Calibri" charset="0"/>
                <a:ea typeface="ＭＳ Ｐゴシック" charset="0"/>
                <a:cs typeface="Calibri" charset="0"/>
              </a:rPr>
              <a:t>In</a:t>
            </a:r>
            <a:r>
              <a:rPr lang="en-US" baseline="0" dirty="0" smtClean="0">
                <a:latin typeface="Calibri" charset="0"/>
                <a:ea typeface="ＭＳ Ｐゴシック" charset="0"/>
                <a:cs typeface="Calibri" charset="0"/>
              </a:rPr>
              <a:t> order for that to happen, w</a:t>
            </a:r>
            <a:r>
              <a:rPr lang="en-US" dirty="0" smtClean="0">
                <a:latin typeface="Calibri" charset="0"/>
                <a:ea typeface="ＭＳ Ｐゴシック" charset="0"/>
                <a:cs typeface="Calibri" charset="0"/>
              </a:rPr>
              <a:t>e need to put clean energy policies in place that will attract good energy investments and grow our state clean energy market.</a:t>
            </a:r>
          </a:p>
          <a:p>
            <a:pPr eaLnBrk="1" hangingPunct="1">
              <a:spcBef>
                <a:spcPct val="0"/>
              </a:spcBef>
            </a:pPr>
            <a:endParaRPr lang="en-US" dirty="0" smtClean="0">
              <a:latin typeface="Calibri" charset="0"/>
              <a:ea typeface="ＭＳ Ｐゴシック" charset="0"/>
              <a:cs typeface="Calibri" charset="0"/>
            </a:endParaRPr>
          </a:p>
          <a:p>
            <a:pPr eaLnBrk="1" hangingPunct="1">
              <a:spcBef>
                <a:spcPct val="0"/>
              </a:spcBef>
            </a:pPr>
            <a:r>
              <a:rPr lang="en-US" dirty="0" smtClean="0">
                <a:latin typeface="Calibri" charset="0"/>
                <a:ea typeface="ＭＳ Ｐゴシック" charset="0"/>
                <a:cs typeface="Calibri" charset="0"/>
              </a:rPr>
              <a:t>Working class families in Kentucky are struggling with lost jobs and drained pocketbooks from the recession and from our tough state economic climate. They're looking for the money saved and the jobs created that clean energy policies will bring. *</a:t>
            </a:r>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75347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A </a:t>
            </a:r>
            <a:r>
              <a:rPr lang="en-US" dirty="0" smtClean="0">
                <a:latin typeface="Calibri" charset="0"/>
                <a:ea typeface="ＭＳ Ｐゴシック" charset="0"/>
                <a:cs typeface="ＭＳ Ｐゴシック" charset="0"/>
              </a:rPr>
              <a:t>2010 report</a:t>
            </a:r>
            <a:r>
              <a:rPr lang="en-US" baseline="0" dirty="0" smtClean="0">
                <a:latin typeface="Calibri" charset="0"/>
                <a:ea typeface="ＭＳ Ｐゴシック" charset="0"/>
                <a:cs typeface="ＭＳ Ｐゴシック" charset="0"/>
              </a:rPr>
              <a:t> found that by 2020 energy efficiency</a:t>
            </a:r>
            <a:r>
              <a:rPr lang="en-US" baseline="0" dirty="0" smtClean="0">
                <a:latin typeface="Calibri" charset="0"/>
                <a:ea typeface="ＭＳ Ｐゴシック" charset="0"/>
                <a:cs typeface="ＭＳ Ｐゴシック" charset="0"/>
              </a:rPr>
              <a:t> (source: Southeast Energy Efficiency Alliance) could </a:t>
            </a:r>
            <a:r>
              <a:rPr lang="en-US" baseline="0" dirty="0" smtClean="0">
                <a:latin typeface="Calibri" charset="0"/>
                <a:ea typeface="ＭＳ Ｐゴシック" charset="0"/>
                <a:cs typeface="ＭＳ Ｐゴシック" charset="0"/>
              </a:rPr>
              <a:t>*</a:t>
            </a:r>
          </a:p>
          <a:p>
            <a:pPr marL="171450" indent="-171450">
              <a:buFont typeface="Arial"/>
              <a:buChar char="•"/>
            </a:pPr>
            <a:r>
              <a:rPr lang="en-US" baseline="0" dirty="0" smtClean="0">
                <a:latin typeface="Calibri" charset="0"/>
                <a:ea typeface="ＭＳ Ｐゴシック" charset="0"/>
                <a:cs typeface="ＭＳ Ｐゴシック" charset="0"/>
              </a:rPr>
              <a:t>Reduce energy bills by $41 billion (that’s billion with a B) *</a:t>
            </a:r>
          </a:p>
          <a:p>
            <a:pPr marL="171450" indent="-171450">
              <a:buFont typeface="Arial"/>
              <a:buChar char="•"/>
            </a:pPr>
            <a:r>
              <a:rPr lang="en-US" baseline="0" dirty="0" smtClean="0">
                <a:latin typeface="Calibri" charset="0"/>
                <a:ea typeface="ＭＳ Ｐゴシック" charset="0"/>
                <a:cs typeface="ＭＳ Ｐゴシック" charset="0"/>
              </a:rPr>
              <a:t>Keep electricity bills from climbing at the high rate that we’re currently seeing *</a:t>
            </a:r>
          </a:p>
          <a:p>
            <a:pPr marL="171450" indent="-171450">
              <a:buFont typeface="Arial"/>
              <a:buChar char="•"/>
            </a:pPr>
            <a:r>
              <a:rPr lang="en-US" baseline="0" dirty="0" smtClean="0">
                <a:latin typeface="Calibri" charset="0"/>
                <a:ea typeface="ＭＳ Ｐゴシック" charset="0"/>
                <a:cs typeface="ＭＳ Ｐゴシック" charset="0"/>
              </a:rPr>
              <a:t>Create 380,000 new jobs *</a:t>
            </a:r>
          </a:p>
          <a:p>
            <a:pPr marL="171450" indent="-171450">
              <a:buFont typeface="Arial"/>
              <a:buChar char="•"/>
            </a:pPr>
            <a:r>
              <a:rPr lang="en-US" baseline="0" dirty="0" smtClean="0">
                <a:latin typeface="Calibri" charset="0"/>
                <a:ea typeface="ＭＳ Ｐゴシック" charset="0"/>
                <a:cs typeface="ＭＳ Ｐゴシック" charset="0"/>
              </a:rPr>
              <a:t>Grow the economy in the southeast US by $1.23 billion (that’s billion with a B)</a:t>
            </a:r>
          </a:p>
          <a:p>
            <a:pPr marL="0" indent="0">
              <a:buFont typeface="Arial"/>
              <a:buNone/>
            </a:pPr>
            <a:endParaRPr lang="en-US" baseline="0"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A newer study shows that upgrading just 40% of buildings in US would:</a:t>
            </a:r>
          </a:p>
          <a:p>
            <a:pPr lvl="1"/>
            <a:r>
              <a:rPr lang="en-US" sz="2600" dirty="0" smtClean="0">
                <a:latin typeface="Calibri" charset="0"/>
                <a:ea typeface="ＭＳ Ｐゴシック" charset="0"/>
              </a:rPr>
              <a:t>Create 625,000 jobs nationwide and</a:t>
            </a:r>
          </a:p>
          <a:p>
            <a:pPr lvl="1"/>
            <a:r>
              <a:rPr lang="en-US" sz="2600" dirty="0" smtClean="0">
                <a:latin typeface="Calibri" charset="0"/>
                <a:ea typeface="ＭＳ Ｐゴシック" charset="0"/>
              </a:rPr>
              <a:t>Save ratepayers $64 billion per year in utility costs!</a:t>
            </a:r>
            <a:r>
              <a:rPr lang="en-US" sz="2600" baseline="0" dirty="0" smtClean="0">
                <a:latin typeface="Calibri" charset="0"/>
                <a:ea typeface="ＭＳ Ｐゴシック" charset="0"/>
              </a:rPr>
              <a:t> </a:t>
            </a:r>
            <a:r>
              <a:rPr lang="en-US" sz="1000" dirty="0" smtClean="0">
                <a:latin typeface="Calibri" charset="0"/>
                <a:ea typeface="ＭＳ Ｐゴシック" charset="0"/>
              </a:rPr>
              <a:t>(source: </a:t>
            </a:r>
            <a:r>
              <a:rPr lang="en-US" sz="1000" dirty="0" smtClean="0">
                <a:latin typeface="Calibri" charset="0"/>
                <a:ea typeface="ＭＳ Ｐゴシック" charset="0"/>
                <a:hlinkClick r:id="rId3"/>
              </a:rPr>
              <a:t>http://www.americanprogress.org/issues/2010/08/pdf/good_jobs_new_markets.pdf</a:t>
            </a:r>
            <a:r>
              <a:rPr lang="en-US" sz="1000" dirty="0" smtClean="0">
                <a:latin typeface="Calibri" charset="0"/>
                <a:ea typeface="ＭＳ Ｐゴシック" charset="0"/>
              </a:rPr>
              <a:t>)</a:t>
            </a:r>
          </a:p>
          <a:p>
            <a:pPr lvl="1">
              <a:buFont typeface="Wingdings" charset="0"/>
              <a:buNone/>
            </a:pPr>
            <a:endParaRPr lang="en-US" sz="1000" dirty="0" smtClean="0">
              <a:latin typeface="Calibri" charset="0"/>
              <a:ea typeface="ＭＳ Ｐゴシック" charset="0"/>
            </a:endParaRPr>
          </a:p>
          <a:p>
            <a:r>
              <a:rPr lang="en-US" dirty="0" smtClean="0">
                <a:latin typeface="Calibri" charset="0"/>
                <a:ea typeface="ＭＳ Ｐゴシック" charset="0"/>
                <a:cs typeface="ＭＳ Ｐゴシック" charset="0"/>
              </a:rPr>
              <a:t>Every $1 million invested in energy efficiency has the potential to create 10 construction jobs and 3-4 manufacturing jobs </a:t>
            </a:r>
            <a:r>
              <a:rPr lang="en-US" sz="1000" dirty="0" smtClean="0">
                <a:latin typeface="Calibri" charset="0"/>
                <a:ea typeface="ＭＳ Ｐゴシック" charset="0"/>
              </a:rPr>
              <a:t>(source: Apollo Alliance) *</a:t>
            </a:r>
          </a:p>
        </p:txBody>
      </p:sp>
      <p:sp>
        <p:nvSpPr>
          <p:cNvPr id="4" name="Slide Number Placeholder 3"/>
          <p:cNvSpPr>
            <a:spLocks noGrp="1"/>
          </p:cNvSpPr>
          <p:nvPr>
            <p:ph type="sldNum" sz="quarter" idx="10"/>
          </p:nvPr>
        </p:nvSpPr>
        <p:spPr/>
        <p:txBody>
          <a:bodyPr/>
          <a:lstStyle/>
          <a:p>
            <a:fld id="{108FAC2C-0045-0446-90EC-D5A69EE6B611}"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90794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t>
            </a:r>
            <a:r>
              <a:rPr lang="en-US" dirty="0" smtClean="0"/>
              <a:t>let’s look at Hydroelectric Power</a:t>
            </a:r>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67652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Hydropower </a:t>
            </a:r>
            <a:r>
              <a:rPr lang="en-US" dirty="0" smtClean="0">
                <a:latin typeface="Calibri" charset="0"/>
                <a:ea typeface="ＭＳ Ｐゴシック" charset="0"/>
                <a:cs typeface="ＭＳ Ｐゴシック" charset="0"/>
              </a:rPr>
              <a:t>is exactly what is sounds like – it</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using flowing water to power at a large dam or through a small turbine on a creek for example, to create electricity. If done right, is clean energy with little environmental impact. Adding hydropower at existing dams usually has almost no harmful environmental impacts. One of the recent projects which has been a great success is the Mother Ann Lee restoration on the Kentucky River., which you can see above. There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also great opportunity for small hydro projects – powering a home or neighborhood through use of flow from creeks and even run off from MTR sites in Eky.</a:t>
            </a:r>
          </a:p>
        </p:txBody>
      </p:sp>
      <p:sp>
        <p:nvSpPr>
          <p:cNvPr id="4" name="Slide Number Placeholder 3"/>
          <p:cNvSpPr>
            <a:spLocks noGrp="1"/>
          </p:cNvSpPr>
          <p:nvPr>
            <p:ph type="sldNum" sz="quarter" idx="10"/>
          </p:nvPr>
        </p:nvSpPr>
        <p:spPr/>
        <p:txBody>
          <a:bodyPr/>
          <a:lstStyle/>
          <a:p>
            <a:fld id="{108FAC2C-0045-0446-90EC-D5A69EE6B611}"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2286211"/>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ea typeface="ＭＳ Ｐゴシック" charset="0"/>
                <a:cs typeface="ＭＳ Ｐゴシック" charset="0"/>
              </a:rPr>
              <a:t>KY </a:t>
            </a:r>
            <a:r>
              <a:rPr lang="en-US" dirty="0" smtClean="0">
                <a:latin typeface="Calibri" charset="0"/>
                <a:ea typeface="ＭＳ Ｐゴシック" charset="0"/>
                <a:cs typeface="ＭＳ Ｐゴシック" charset="0"/>
              </a:rPr>
              <a:t>has significant untapped potential to generate electricity from water flowing over existing dams in KY. The National Laboratories in Idaho (a US agency) looked at potential hydro-electric sites in KY in 2003 and concluded that we could generate 887 mega-watts of power at existing dams. Current cost estimates show these sites could be developed for less than the cost an equivalent power plant. Doing so would more than double Kentucky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current hydro-electric generation (2.6 times the current level).</a:t>
            </a:r>
          </a:p>
          <a:p>
            <a:pPr eaLnBrk="1" hangingPunct="1"/>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And, there may be potential for us to generate power and create jobs through manufacturing and using micro hydro turbines, which are currently only available outside the US.</a:t>
            </a:r>
          </a:p>
        </p:txBody>
      </p:sp>
      <p:sp>
        <p:nvSpPr>
          <p:cNvPr id="4" name="Slide Number Placeholder 3"/>
          <p:cNvSpPr>
            <a:spLocks noGrp="1"/>
          </p:cNvSpPr>
          <p:nvPr>
            <p:ph type="sldNum" sz="quarter" idx="10"/>
          </p:nvPr>
        </p:nvSpPr>
        <p:spPr/>
        <p:txBody>
          <a:bodyPr/>
          <a:lstStyle/>
          <a:p>
            <a:fld id="{108FAC2C-0045-0446-90EC-D5A69EE6B611}"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870534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The </a:t>
            </a:r>
            <a:r>
              <a:rPr lang="en-US" dirty="0" smtClean="0">
                <a:latin typeface="Calibri" charset="0"/>
                <a:ea typeface="ＭＳ Ｐゴシック" charset="0"/>
                <a:cs typeface="ＭＳ Ｐゴシック" charset="0"/>
              </a:rPr>
              <a:t>community of Lynch has developed an interesting grant application for a small hydropower project using the constant water outflow from their sewage treatment plant which drops 70 feet to the river below. This is something that could be replicated in other communities.</a:t>
            </a:r>
          </a:p>
        </p:txBody>
      </p:sp>
      <p:sp>
        <p:nvSpPr>
          <p:cNvPr id="4" name="Slide Number Placeholder 3"/>
          <p:cNvSpPr>
            <a:spLocks noGrp="1"/>
          </p:cNvSpPr>
          <p:nvPr>
            <p:ph type="sldNum" sz="quarter" idx="10"/>
          </p:nvPr>
        </p:nvSpPr>
        <p:spPr/>
        <p:txBody>
          <a:bodyPr/>
          <a:lstStyle/>
          <a:p>
            <a:fld id="{108FAC2C-0045-0446-90EC-D5A69EE6B611}"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583599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t>
            </a:r>
            <a:r>
              <a:rPr lang="en-US" baseline="0" dirty="0" smtClean="0"/>
              <a:t>now, on to Solar Power *</a:t>
            </a:r>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857957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There </a:t>
            </a:r>
            <a:r>
              <a:rPr lang="en-US" dirty="0" smtClean="0">
                <a:latin typeface="Calibri" charset="0"/>
                <a:ea typeface="ＭＳ Ｐゴシック" charset="0"/>
                <a:cs typeface="ＭＳ Ｐゴシック" charset="0"/>
              </a:rPr>
              <a:t>are three categories—or types—of</a:t>
            </a:r>
            <a:r>
              <a:rPr lang="en-US" baseline="0" dirty="0" smtClean="0">
                <a:latin typeface="Calibri" charset="0"/>
                <a:ea typeface="ＭＳ Ｐゴシック" charset="0"/>
                <a:cs typeface="ＭＳ Ｐゴシック" charset="0"/>
              </a:rPr>
              <a:t> Solar power *</a:t>
            </a:r>
          </a:p>
          <a:p>
            <a:pPr eaLnBrk="1" hangingPunct="1">
              <a:spcBef>
                <a:spcPct val="0"/>
              </a:spcBef>
            </a:pPr>
            <a:endParaRPr lang="en-US" baseline="0" dirty="0" smtClean="0">
              <a:latin typeface="Calibri" charset="0"/>
              <a:ea typeface="ＭＳ Ｐゴシック" charset="0"/>
              <a:cs typeface="ＭＳ Ｐゴシック" charset="0"/>
            </a:endParaRPr>
          </a:p>
          <a:p>
            <a:pPr marL="0" indent="0" eaLnBrk="1" hangingPunct="1">
              <a:spcBef>
                <a:spcPct val="0"/>
              </a:spcBef>
              <a:buNone/>
            </a:pPr>
            <a:r>
              <a:rPr lang="en-US" dirty="0" smtClean="0">
                <a:latin typeface="Calibri" charset="0"/>
                <a:ea typeface="ＭＳ Ｐゴシック" charset="0"/>
                <a:cs typeface="ＭＳ Ｐゴシック" charset="0"/>
              </a:rPr>
              <a:t>Solar Thermal installations use the sun to heat a liquid (usually water) that then transfers the heat to a water heater or a heating</a:t>
            </a:r>
            <a:r>
              <a:rPr lang="en-US" baseline="0" dirty="0" smtClean="0">
                <a:latin typeface="Calibri" charset="0"/>
                <a:ea typeface="ＭＳ Ｐゴシック" charset="0"/>
                <a:cs typeface="ＭＳ Ｐゴシック" charset="0"/>
              </a:rPr>
              <a:t> system. This is a m</a:t>
            </a:r>
            <a:r>
              <a:rPr lang="en-US" dirty="0" smtClean="0">
                <a:latin typeface="Calibri" charset="0"/>
                <a:ea typeface="ＭＳ Ｐゴシック" charset="0"/>
                <a:cs typeface="ＭＳ Ｐゴシック" charset="0"/>
              </a:rPr>
              <a:t>ature, well-developed technology</a:t>
            </a:r>
            <a:r>
              <a:rPr lang="en-US" baseline="0" dirty="0" smtClean="0">
                <a:latin typeface="Calibri" charset="0"/>
                <a:ea typeface="ＭＳ Ｐゴシック" charset="0"/>
                <a:cs typeface="ＭＳ Ｐゴシック" charset="0"/>
              </a:rPr>
              <a:t> and can </a:t>
            </a:r>
            <a:r>
              <a:rPr lang="en-US" dirty="0" smtClean="0">
                <a:latin typeface="Calibri" charset="0"/>
                <a:ea typeface="ＭＳ Ｐゴシック" charset="0"/>
                <a:cs typeface="ＭＳ Ｐゴシック" charset="0"/>
              </a:rPr>
              <a:t>easily be designed to work in times of power outages. These</a:t>
            </a:r>
            <a:r>
              <a:rPr lang="en-US" baseline="0" dirty="0" smtClean="0">
                <a:latin typeface="Calibri" charset="0"/>
                <a:ea typeface="ＭＳ Ｐゴシック" charset="0"/>
                <a:cs typeface="ＭＳ Ｐゴシック" charset="0"/>
              </a:rPr>
              <a:t> installations are less expensive than other solar installations, and the costs have basically leveled out. </a:t>
            </a:r>
            <a:r>
              <a:rPr lang="en-US" dirty="0" smtClean="0">
                <a:latin typeface="Calibri" charset="0"/>
                <a:ea typeface="ＭＳ Ｐゴシック" charset="0"/>
                <a:cs typeface="ＭＳ Ｐゴシック" charset="0"/>
              </a:rPr>
              <a:t>Commercial users are finally starting to take note – residential care facilities, restaurants, car washes, etc. *</a:t>
            </a:r>
          </a:p>
          <a:p>
            <a:pPr marL="0" indent="0" eaLnBrk="1" hangingPunct="1">
              <a:spcBef>
                <a:spcPct val="0"/>
              </a:spcBef>
              <a:buNone/>
            </a:pPr>
            <a:endParaRPr lang="en-US" strike="sngStrike"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cs typeface="ＭＳ Ｐゴシック" charset="0"/>
              </a:rPr>
              <a:t>The</a:t>
            </a:r>
            <a:r>
              <a:rPr lang="en-US" baseline="0" dirty="0" smtClean="0">
                <a:latin typeface="Calibri" charset="0"/>
                <a:ea typeface="ＭＳ Ｐゴシック" charset="0"/>
                <a:cs typeface="ＭＳ Ｐゴシック" charset="0"/>
              </a:rPr>
              <a:t> second type of solar power is </a:t>
            </a:r>
            <a:r>
              <a:rPr lang="en-US" dirty="0" smtClean="0">
                <a:latin typeface="Calibri" charset="0"/>
                <a:ea typeface="ＭＳ Ｐゴシック" charset="0"/>
                <a:cs typeface="ＭＳ Ｐゴシック" charset="0"/>
              </a:rPr>
              <a:t>Solar Photovoltaic (or PV). These installations</a:t>
            </a:r>
            <a:r>
              <a:rPr lang="en-US" baseline="0" dirty="0" smtClean="0">
                <a:latin typeface="Calibri" charset="0"/>
                <a:ea typeface="ＭＳ Ｐゴシック" charset="0"/>
                <a:cs typeface="ＭＳ Ｐゴシック" charset="0"/>
              </a:rPr>
              <a:t> create electricity that can be used to power a home or business or that can be sent to the power grid to provide power for others’ use. The up-front cost of a PV installation is high but is dropping steadily. And once the equipment is paid for, there are no fuel costs to pay, unlike power plants fueled by coal, natural gas, or nuclear energy.</a:t>
            </a:r>
            <a:endParaRPr lang="en-US" dirty="0" smtClean="0">
              <a:latin typeface="Calibri" charset="0"/>
              <a:ea typeface="ＭＳ Ｐゴシック" charset="0"/>
              <a:cs typeface="ＭＳ Ｐゴシック" charset="0"/>
            </a:endParaRPr>
          </a:p>
          <a:p>
            <a:pPr>
              <a:lnSpc>
                <a:spcPct val="80000"/>
              </a:lnSpc>
            </a:pPr>
            <a:endParaRPr lang="en-US" dirty="0" smtClean="0">
              <a:latin typeface="Calibri" charset="0"/>
              <a:ea typeface="ＭＳ Ｐゴシック" charset="0"/>
              <a:cs typeface="ＭＳ Ｐゴシック" charset="0"/>
            </a:endParaRPr>
          </a:p>
          <a:p>
            <a:pPr eaLnBrk="1" hangingPunct="1">
              <a:spcBef>
                <a:spcPct val="0"/>
              </a:spcBef>
            </a:pPr>
            <a:r>
              <a:rPr lang="en-US" b="0" dirty="0" smtClean="0">
                <a:latin typeface="Calibri" charset="0"/>
                <a:ea typeface="ＭＳ Ｐゴシック" charset="0"/>
                <a:cs typeface="ＭＳ Ｐゴシック" charset="0"/>
              </a:rPr>
              <a:t>THESE FIRST TWO ARE GOOD IN KENTUCKY for small, </a:t>
            </a:r>
            <a:r>
              <a:rPr lang="ja-JP" altLang="en-US" b="0" dirty="0" smtClean="0">
                <a:latin typeface="Calibri" charset="0"/>
                <a:ea typeface="ＭＳ Ｐゴシック" charset="0"/>
                <a:cs typeface="ＭＳ Ｐゴシック" charset="0"/>
              </a:rPr>
              <a:t>“</a:t>
            </a:r>
            <a:r>
              <a:rPr lang="en-US" b="0" dirty="0" smtClean="0">
                <a:latin typeface="Calibri" charset="0"/>
                <a:ea typeface="ＭＳ Ｐゴシック" charset="0"/>
                <a:cs typeface="ＭＳ Ｐゴシック" charset="0"/>
              </a:rPr>
              <a:t>distributed generation</a:t>
            </a:r>
            <a:r>
              <a:rPr lang="ja-JP" altLang="en-US" b="0" dirty="0" smtClean="0">
                <a:latin typeface="Calibri" charset="0"/>
                <a:ea typeface="ＭＳ Ｐゴシック" charset="0"/>
                <a:cs typeface="ＭＳ Ｐゴシック" charset="0"/>
              </a:rPr>
              <a:t>”</a:t>
            </a:r>
            <a:r>
              <a:rPr lang="en-US" b="0" dirty="0" smtClean="0">
                <a:latin typeface="Calibri" charset="0"/>
                <a:ea typeface="ＭＳ Ｐゴシック" charset="0"/>
                <a:cs typeface="ＭＳ Ｐゴシック" charset="0"/>
              </a:rPr>
              <a:t> systems—small systems on homes and businesses</a:t>
            </a:r>
            <a:r>
              <a:rPr lang="en-US" b="0" baseline="0" dirty="0" smtClean="0">
                <a:latin typeface="Calibri" charset="0"/>
                <a:ea typeface="ＭＳ Ｐゴシック" charset="0"/>
                <a:cs typeface="ＭＳ Ｐゴシック" charset="0"/>
              </a:rPr>
              <a:t> that are “distributed” over an area, rather than the large power plants that are centralized in one place. *</a:t>
            </a:r>
            <a:endParaRPr lang="en-US" b="0" dirty="0" smtClean="0">
              <a:latin typeface="Calibri" charset="0"/>
              <a:ea typeface="ＭＳ Ｐゴシック" charset="0"/>
              <a:cs typeface="ＭＳ Ｐゴシック" charset="0"/>
            </a:endParaRP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The</a:t>
            </a:r>
            <a:r>
              <a:rPr lang="en-US" baseline="0" dirty="0" smtClean="0">
                <a:latin typeface="Calibri" charset="0"/>
                <a:ea typeface="ＭＳ Ｐゴシック" charset="0"/>
                <a:cs typeface="ＭＳ Ｐゴシック" charset="0"/>
              </a:rPr>
              <a:t> last type of solar power is </a:t>
            </a:r>
            <a:r>
              <a:rPr lang="en-US" dirty="0" smtClean="0">
                <a:latin typeface="Calibri" charset="0"/>
                <a:ea typeface="ＭＳ Ｐゴシック" charset="0"/>
                <a:cs typeface="ＭＳ Ｐゴシック" charset="0"/>
              </a:rPr>
              <a:t>Concentrating Solar, which is what most policy makers are thinking about when they talk about solar power. These are typically large solar farms—utility scale solar. These</a:t>
            </a:r>
            <a:r>
              <a:rPr lang="en-US" baseline="0" dirty="0" smtClean="0">
                <a:latin typeface="Calibri" charset="0"/>
                <a:ea typeface="ＭＳ Ｐゴシック" charset="0"/>
                <a:cs typeface="ＭＳ Ｐゴシック" charset="0"/>
              </a:rPr>
              <a:t> are best suited for the southwest United States and would n</a:t>
            </a:r>
            <a:r>
              <a:rPr lang="en-US" dirty="0" smtClean="0">
                <a:latin typeface="Calibri" charset="0"/>
                <a:ea typeface="ＭＳ Ｐゴシック" charset="0"/>
                <a:cs typeface="ＭＳ Ｐゴシック" charset="0"/>
              </a:rPr>
              <a:t>ot really be useful in Kentucky. *</a:t>
            </a:r>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060230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ea typeface="ＭＳ Ｐゴシック" charset="0"/>
                <a:cs typeface="ＭＳ Ｐゴシック" charset="0"/>
              </a:rPr>
              <a:t>Kentucky</a:t>
            </a:r>
            <a:r>
              <a:rPr lang="ja-JP" altLang="en-US" dirty="0" smtClean="0">
                <a:latin typeface="Calibri" charset="0"/>
                <a:ea typeface="ＭＳ Ｐゴシック" charset="0"/>
                <a:cs typeface="ＭＳ Ｐゴシック" charset="0"/>
              </a:rPr>
              <a:t>’</a:t>
            </a:r>
            <a:r>
              <a:rPr lang="en-US" dirty="0" err="1" smtClean="0">
                <a:latin typeface="Calibri" charset="0"/>
                <a:ea typeface="ＭＳ Ｐゴシック" charset="0"/>
                <a:cs typeface="ＭＳ Ｐゴシック" charset="0"/>
              </a:rPr>
              <a:t>s</a:t>
            </a:r>
            <a:r>
              <a:rPr lang="en-US"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climate is well suited for solar hot water systems. Solar hot water systems are cost effective at today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energy prices, meaning that they can pay for themselves in a reasonable amount of time. A recent study showed that putting solar hot water heaters on 20% of new homes in Kentucky would create 840 new installer jobs. *</a:t>
            </a:r>
          </a:p>
          <a:p>
            <a:pPr eaLnBrk="1" hangingPunct="1"/>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108FAC2C-0045-0446-90EC-D5A69EE6B611}"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3780535"/>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What </a:t>
            </a:r>
            <a:r>
              <a:rPr lang="en-US" dirty="0" smtClean="0">
                <a:latin typeface="Calibri" charset="0"/>
                <a:ea typeface="ＭＳ Ｐゴシック" charset="0"/>
                <a:cs typeface="ＭＳ Ｐゴシック" charset="0"/>
              </a:rPr>
              <a:t>can we say about the potential for solar PhotoVoltaic</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production in KY? *</a:t>
            </a:r>
          </a:p>
          <a:p>
            <a:pPr marL="0" indent="0">
              <a:buNone/>
            </a:pPr>
            <a:endParaRPr lang="en-US" dirty="0" smtClean="0"/>
          </a:p>
          <a:p>
            <a:pPr marL="171450" indent="-171450">
              <a:buFont typeface="Arial"/>
              <a:buChar char="•"/>
            </a:pPr>
            <a:r>
              <a:rPr lang="en-US" dirty="0" smtClean="0"/>
              <a:t>Kentucky’s solar resources are better than Germany’s, which has the greatest amount of installed solar capacity in the world. And they didn’t do it with big solar farms. 80% of the solar electricity in Germany is generated by panels</a:t>
            </a:r>
            <a:r>
              <a:rPr lang="en-US" baseline="0" dirty="0" smtClean="0"/>
              <a:t> on the rooftops of homes and businesses</a:t>
            </a:r>
            <a:endParaRPr lang="en-US" dirty="0" smtClean="0">
              <a:latin typeface="Calibri" charset="0"/>
              <a:ea typeface="ＭＳ Ｐゴシック" charset="0"/>
              <a:cs typeface="ＭＳ Ｐゴシック" charset="0"/>
            </a:endParaRPr>
          </a:p>
          <a:p>
            <a:pPr marL="171450" indent="-171450">
              <a:buFont typeface="Arial"/>
              <a:buChar char="•"/>
            </a:pPr>
            <a:r>
              <a:rPr lang="en-US" dirty="0" smtClean="0">
                <a:latin typeface="Calibri" charset="0"/>
                <a:ea typeface="ＭＳ Ｐゴシック" charset="0"/>
                <a:cs typeface="ＭＳ Ｐゴシック" charset="0"/>
              </a:rPr>
              <a:t>When combined with an energy efficient home, rooftop PV solar panels can provide most or all of the annual electricity needs for a home in KY. </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The Governor</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energy plan  of 2008 estimates that rooftop solar could provide 1% of Kentucky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energy demand by 2025. Nationally, however, reports have shown that rooftop solar PV panels could provide as much as 7% of the nation</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energy use by 2030. Kentucky clearly has the solar resources to achieve that level of production. What we lack is the vision and political will to make it a priority. (Source for the 7% figure: Tackling Climate Change, Kutscher, editor, 2007, available at www.ases.org) *</a:t>
            </a:r>
          </a:p>
          <a:p>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108FAC2C-0045-0446-90EC-D5A69EE6B611}"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4267041"/>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t>
            </a:r>
            <a:r>
              <a:rPr lang="en-US" dirty="0" smtClean="0"/>
              <a:t>are pictures</a:t>
            </a:r>
            <a:r>
              <a:rPr lang="en-US" baseline="0" dirty="0" smtClean="0"/>
              <a:t> of a 17 kilowatt PV array on top of the Green Building in Louisville. *</a:t>
            </a:r>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740675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latin typeface="Calibri" charset="0"/>
                <a:ea typeface="ＭＳ Ｐゴシック" charset="0"/>
                <a:cs typeface="ＭＳ Ｐゴシック" charset="0"/>
              </a:rPr>
              <a:t>We </a:t>
            </a:r>
            <a:r>
              <a:rPr lang="en-US" i="0" dirty="0" smtClean="0">
                <a:latin typeface="Calibri" charset="0"/>
                <a:ea typeface="ＭＳ Ｐゴシック" charset="0"/>
                <a:cs typeface="ＭＳ Ｐゴシック" charset="0"/>
              </a:rPr>
              <a:t>use a lot of energy in KY—an average of XX kilowatt-hours of electricity per month. That’s an interesting number, but what exactly is a kilowatt and</a:t>
            </a:r>
            <a:r>
              <a:rPr lang="en-US" i="0" baseline="0" dirty="0" smtClean="0">
                <a:latin typeface="Calibri" charset="0"/>
                <a:ea typeface="ＭＳ Ｐゴシック" charset="0"/>
                <a:cs typeface="ＭＳ Ｐゴシック" charset="0"/>
              </a:rPr>
              <a:t> a </a:t>
            </a:r>
            <a:r>
              <a:rPr lang="en-US" i="0" dirty="0" smtClean="0">
                <a:latin typeface="Calibri" charset="0"/>
                <a:ea typeface="ＭＳ Ｐゴシック" charset="0"/>
                <a:cs typeface="ＭＳ Ｐゴシック" charset="0"/>
              </a:rPr>
              <a:t>kilowatt-hour?</a:t>
            </a:r>
          </a:p>
          <a:p>
            <a:pPr marL="171450" indent="-171450">
              <a:buFont typeface="Arial"/>
              <a:buChar char="•"/>
            </a:pPr>
            <a:r>
              <a:rPr lang="en-US" i="0" dirty="0" smtClean="0">
                <a:latin typeface="Calibri" charset="0"/>
                <a:ea typeface="ＭＳ Ｐゴシック" charset="0"/>
                <a:cs typeface="ＭＳ Ｐゴシック" charset="0"/>
              </a:rPr>
              <a:t>One</a:t>
            </a:r>
            <a:r>
              <a:rPr lang="en-US" i="0" baseline="0" dirty="0" smtClean="0">
                <a:latin typeface="Calibri" charset="0"/>
                <a:ea typeface="ＭＳ Ｐゴシック" charset="0"/>
                <a:cs typeface="ＭＳ Ｐゴシック" charset="0"/>
              </a:rPr>
              <a:t> </a:t>
            </a:r>
            <a:r>
              <a:rPr lang="en-US" b="1" i="0" baseline="0" dirty="0" smtClean="0">
                <a:latin typeface="Calibri" charset="0"/>
                <a:ea typeface="ＭＳ Ｐゴシック" charset="0"/>
                <a:cs typeface="ＭＳ Ｐゴシック" charset="0"/>
              </a:rPr>
              <a:t>kilowatt</a:t>
            </a:r>
            <a:r>
              <a:rPr lang="en-US" i="0" baseline="0" dirty="0" smtClean="0">
                <a:latin typeface="Calibri" charset="0"/>
                <a:ea typeface="ＭＳ Ｐゴシック" charset="0"/>
                <a:cs typeface="ＭＳ Ｐゴシック" charset="0"/>
              </a:rPr>
              <a:t> is equal to 1,000 watts. Generally, a</a:t>
            </a:r>
            <a:r>
              <a:rPr lang="en-US" dirty="0" smtClean="0"/>
              <a:t> 60</a:t>
            </a:r>
            <a:r>
              <a:rPr lang="en-US" baseline="0" dirty="0" smtClean="0"/>
              <a:t> watt light bulb pulls a constant 60 watts of electricity</a:t>
            </a:r>
            <a:r>
              <a:rPr lang="en-US" dirty="0" smtClean="0"/>
              <a:t> when it is turned on. </a:t>
            </a:r>
          </a:p>
          <a:p>
            <a:pPr marL="171450" indent="-171450">
              <a:buFont typeface="Arial"/>
              <a:buChar char="•"/>
            </a:pPr>
            <a:r>
              <a:rPr lang="en-US" dirty="0" smtClean="0"/>
              <a:t>A</a:t>
            </a:r>
            <a:r>
              <a:rPr lang="en-US" baseline="0" dirty="0" smtClean="0"/>
              <a:t> </a:t>
            </a:r>
            <a:r>
              <a:rPr lang="en-US" b="1" baseline="0" dirty="0" smtClean="0"/>
              <a:t>kilowatt-hour</a:t>
            </a:r>
            <a:r>
              <a:rPr lang="en-US" baseline="0" dirty="0" smtClean="0"/>
              <a:t> is the amount of kilowatts—1,000 watts—used in an hour. </a:t>
            </a:r>
            <a:r>
              <a:rPr lang="en-US" dirty="0" smtClean="0"/>
              <a:t>Using a 60 watt light bulb for one thousand hours consumes 60 kilowatt-hours of electricity.</a:t>
            </a:r>
          </a:p>
          <a:p>
            <a:pPr marL="171450" indent="-171450">
              <a:buFont typeface="Arial"/>
              <a:buChar char="•"/>
            </a:pPr>
            <a:r>
              <a:rPr lang="en-US" i="0" dirty="0" smtClean="0">
                <a:latin typeface="Calibri" charset="0"/>
                <a:ea typeface="ＭＳ Ｐゴシック" charset="0"/>
                <a:cs typeface="ＭＳ Ｐゴシック" charset="0"/>
              </a:rPr>
              <a:t>The capacity of a power plant is usually measured in Megawatts or</a:t>
            </a:r>
            <a:r>
              <a:rPr lang="en-US" i="0" baseline="0" dirty="0" smtClean="0">
                <a:latin typeface="Calibri" charset="0"/>
                <a:ea typeface="ＭＳ Ｐゴシック" charset="0"/>
                <a:cs typeface="ＭＳ Ｐゴシック" charset="0"/>
              </a:rPr>
              <a:t> Gigawatts. </a:t>
            </a:r>
            <a:r>
              <a:rPr lang="en-US" i="0" dirty="0" smtClean="0">
                <a:latin typeface="Calibri" charset="0"/>
                <a:ea typeface="ＭＳ Ｐゴシック" charset="0"/>
                <a:cs typeface="ＭＳ Ｐゴシック" charset="0"/>
              </a:rPr>
              <a:t>A Megawatt is 1000 kilowatts (KW). A gigawatt (GW) is 1000 MW. *</a:t>
            </a:r>
          </a:p>
          <a:p>
            <a:pPr marL="171450" indent="-171450">
              <a:buFont typeface="Arial"/>
              <a:buChar char="•"/>
            </a:pPr>
            <a:endParaRPr lang="en-US" i="0" dirty="0" smtClean="0">
              <a:latin typeface="Calibri" charset="0"/>
              <a:ea typeface="ＭＳ Ｐゴシック" charset="0"/>
              <a:cs typeface="ＭＳ Ｐゴシック" charset="0"/>
            </a:endParaRPr>
          </a:p>
          <a:p>
            <a:pPr marL="0" indent="0">
              <a:buFont typeface="Arial"/>
              <a:buNone/>
            </a:pPr>
            <a:r>
              <a:rPr lang="en-US" i="0" dirty="0" smtClean="0">
                <a:latin typeface="Calibri" charset="0"/>
                <a:ea typeface="ＭＳ Ｐゴシック" charset="0"/>
                <a:cs typeface="ＭＳ Ｐゴシック" charset="0"/>
              </a:rPr>
              <a:t>Half of our annual usage in KY is used by</a:t>
            </a:r>
            <a:r>
              <a:rPr lang="en-US" i="0" baseline="0" dirty="0" smtClean="0">
                <a:latin typeface="Calibri" charset="0"/>
                <a:ea typeface="ＭＳ Ｐゴシック" charset="0"/>
                <a:cs typeface="ＭＳ Ｐゴシック" charset="0"/>
              </a:rPr>
              <a:t> industry. *</a:t>
            </a:r>
          </a:p>
          <a:p>
            <a:pPr marL="0" indent="0">
              <a:buFont typeface="Arial"/>
              <a:buNone/>
            </a:pPr>
            <a:endParaRPr lang="en-US" i="0" baseline="0" dirty="0" smtClean="0">
              <a:latin typeface="Calibri" charset="0"/>
              <a:ea typeface="ＭＳ Ｐゴシック" charset="0"/>
              <a:cs typeface="ＭＳ Ｐゴシック" charset="0"/>
            </a:endParaRPr>
          </a:p>
          <a:p>
            <a:pPr marL="0" indent="0">
              <a:buFont typeface="Arial"/>
              <a:buNone/>
            </a:pPr>
            <a:r>
              <a:rPr lang="en-US" i="0" baseline="0" dirty="0" smtClean="0">
                <a:latin typeface="Calibri" charset="0"/>
                <a:ea typeface="ＭＳ Ｐゴシック" charset="0"/>
                <a:cs typeface="ＭＳ Ｐゴシック" charset="0"/>
              </a:rPr>
              <a:t>Energy bills have increased rapidly in the past 5 years and are projected to continue to rise. *</a:t>
            </a:r>
            <a:endParaRPr lang="en-US" i="0" dirty="0" smtClean="0">
              <a:latin typeface="Calibri" charset="0"/>
              <a:ea typeface="ＭＳ Ｐゴシック" charset="0"/>
              <a:cs typeface="ＭＳ Ｐゴシック" charset="0"/>
            </a:endParaRPr>
          </a:p>
          <a:p>
            <a:endParaRPr lang="en-US"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491251"/>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And </a:t>
            </a:r>
            <a:r>
              <a:rPr lang="en-US" dirty="0" smtClean="0">
                <a:latin typeface="Calibri" charset="0"/>
                <a:ea typeface="ＭＳ Ｐゴシック" charset="0"/>
                <a:cs typeface="ＭＳ Ｐゴシック" charset="0"/>
              </a:rPr>
              <a:t>in these days of high unemployment it’s important to note that solar</a:t>
            </a:r>
            <a:r>
              <a:rPr lang="en-US" baseline="0" dirty="0" smtClean="0">
                <a:latin typeface="Calibri" charset="0"/>
                <a:ea typeface="ＭＳ Ｐゴシック" charset="0"/>
                <a:cs typeface="ＭＳ Ｐゴシック" charset="0"/>
              </a:rPr>
              <a:t> energy investments create jobs! *</a:t>
            </a:r>
          </a:p>
          <a:p>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ea typeface="ＭＳ Ｐゴシック" charset="0"/>
                <a:cs typeface="ＭＳ Ｐゴシック" charset="0"/>
              </a:rPr>
              <a:t>For every megaWatt of energy production that’s installed, 20 manufacturing jobs and 13 installation and maintenance jobs are created </a:t>
            </a:r>
            <a:r>
              <a:rPr lang="en-US" sz="1200" dirty="0" smtClean="0">
                <a:ea typeface="ＭＳ Ｐゴシック" charset="0"/>
                <a:cs typeface="ＭＳ Ｐゴシック" charset="0"/>
              </a:rPr>
              <a:t>(Source: George Ban-Weiss et al., </a:t>
            </a:r>
            <a:r>
              <a:rPr lang="en-US" sz="1200" i="1" dirty="0" smtClean="0">
                <a:ea typeface="ＭＳ Ｐゴシック" charset="0"/>
                <a:cs typeface="ＭＳ Ｐゴシック" charset="0"/>
              </a:rPr>
              <a:t>Solar Energy Job Creation in California</a:t>
            </a:r>
            <a:r>
              <a:rPr lang="en-US" sz="1200" dirty="0" smtClean="0">
                <a:ea typeface="ＭＳ Ｐゴシック" charset="0"/>
                <a:cs typeface="ＭＳ Ｐゴシック" charset="0"/>
              </a:rPr>
              <a:t>, University of California at Berkeley)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a typeface="ＭＳ Ｐゴシック" charset="0"/>
                <a:cs typeface="ＭＳ Ｐゴシック" charset="0"/>
              </a:rPr>
              <a:t>Germany already has created over 50,000 jobs as a result of their push for solar,</a:t>
            </a:r>
            <a:r>
              <a:rPr lang="en-US" sz="1200" baseline="0" dirty="0" smtClean="0">
                <a:ea typeface="ＭＳ Ｐゴシック" charset="0"/>
                <a:cs typeface="ＭＳ Ｐゴシック" charset="0"/>
              </a:rPr>
              <a:t> and even more jobs will be created by 2012 </a:t>
            </a:r>
            <a:r>
              <a:rPr lang="en-US" sz="1200" dirty="0" smtClean="0">
                <a:ea typeface="ＭＳ Ｐゴシック" charset="0"/>
                <a:cs typeface="ＭＳ Ｐゴシック" charset="0"/>
              </a:rPr>
              <a:t>(Source: Apollo Alliance) *</a:t>
            </a:r>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r>
              <a:rPr lang="en-US" dirty="0" smtClean="0">
                <a:latin typeface="Calibri" charset="0"/>
                <a:ea typeface="ＭＳ Ｐゴシック" charset="0"/>
                <a:cs typeface="ＭＳ Ｐゴシック" charset="0"/>
              </a:rPr>
              <a:t>TN</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solar program has created over 1000 new jobs, with more on the way as new solar manufacturing facilities are being built. *</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Ohio</a:t>
            </a:r>
            <a:r>
              <a:rPr lang="en-US" baseline="0" dirty="0" smtClean="0">
                <a:latin typeface="Calibri" charset="0"/>
                <a:ea typeface="ＭＳ Ｐゴシック" charset="0"/>
                <a:cs typeface="ＭＳ Ｐゴシック" charset="0"/>
              </a:rPr>
              <a:t> has created 1500 solar jobs.</a:t>
            </a:r>
            <a:r>
              <a:rPr lang="en-US" dirty="0" smtClean="0">
                <a:latin typeface="Calibri" charset="0"/>
                <a:ea typeface="ＭＳ Ｐゴシック" charset="0"/>
                <a:cs typeface="ＭＳ Ｐゴシック" charset="0"/>
              </a:rPr>
              <a:t> </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And in Kentucky, Alternative Energies</a:t>
            </a:r>
            <a:r>
              <a:rPr lang="en-US" baseline="0" dirty="0" smtClean="0">
                <a:latin typeface="Calibri" charset="0"/>
                <a:ea typeface="ＭＳ Ｐゴシック" charset="0"/>
                <a:cs typeface="ＭＳ Ｐゴシック" charset="0"/>
              </a:rPr>
              <a:t> KY in </a:t>
            </a:r>
            <a:r>
              <a:rPr lang="en-US" dirty="0" smtClean="0">
                <a:latin typeface="Calibri" charset="0"/>
                <a:ea typeface="ＭＳ Ｐゴシック" charset="0"/>
                <a:cs typeface="ＭＳ Ｐゴシック" charset="0"/>
              </a:rPr>
              <a:t>Danville is</a:t>
            </a:r>
            <a:r>
              <a:rPr lang="en-US" baseline="0" dirty="0" smtClean="0">
                <a:latin typeface="Calibri" charset="0"/>
                <a:ea typeface="ＭＳ Ｐゴシック" charset="0"/>
                <a:cs typeface="ＭＳ Ｐゴシック" charset="0"/>
              </a:rPr>
              <a:t> making</a:t>
            </a:r>
            <a:r>
              <a:rPr lang="en-US" dirty="0" smtClean="0">
                <a:latin typeface="Calibri" charset="0"/>
                <a:ea typeface="ＭＳ Ｐゴシック" charset="0"/>
                <a:cs typeface="ＭＳ Ｐゴシック" charset="0"/>
              </a:rPr>
              <a:t> solar panels, Dow Corning is making the special</a:t>
            </a:r>
            <a:r>
              <a:rPr lang="en-US" baseline="0" dirty="0" smtClean="0">
                <a:latin typeface="Calibri" charset="0"/>
                <a:ea typeface="ＭＳ Ｐゴシック" charset="0"/>
                <a:cs typeface="ＭＳ Ｐゴシック" charset="0"/>
              </a:rPr>
              <a:t> glass for solar panels, and Kentucky residents living north of Nashville are commuting to Clarksville TN to work in a solar manufacturing plant there. In addition there are a number of small firms in Kentucky who design and install solar systems. *</a:t>
            </a:r>
            <a:endParaRPr lang="en-US" dirty="0" smtClean="0">
              <a:latin typeface="Calibri" charset="0"/>
              <a:ea typeface="ＭＳ Ｐゴシック" charset="0"/>
              <a:cs typeface="ＭＳ Ｐゴシック" charset="0"/>
            </a:endParaRPr>
          </a:p>
          <a:p>
            <a:endParaRPr lang="en-US"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0081507"/>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t>
            </a:r>
            <a:r>
              <a:rPr lang="en-US" dirty="0" smtClean="0"/>
              <a:t>about Wind Power?</a:t>
            </a:r>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081753"/>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sz="900" dirty="0" smtClean="0">
                <a:latin typeface="Arial" charset="0"/>
                <a:ea typeface="ＭＳ Ｐゴシック" charset="0"/>
                <a:cs typeface="ＭＳ Ｐゴシック" charset="0"/>
              </a:rPr>
              <a:t>There </a:t>
            </a:r>
            <a:r>
              <a:rPr lang="en-US" sz="900" dirty="0" smtClean="0">
                <a:latin typeface="Arial" charset="0"/>
                <a:ea typeface="ＭＳ Ｐゴシック" charset="0"/>
                <a:cs typeface="ＭＳ Ｐゴシック" charset="0"/>
              </a:rPr>
              <a:t>are two main types of wind potential feasible in Kentucky – small and large scale. </a:t>
            </a:r>
          </a:p>
          <a:p>
            <a:pPr eaLnBrk="1" hangingPunct="1">
              <a:lnSpc>
                <a:spcPct val="90000"/>
              </a:lnSpc>
              <a:spcBef>
                <a:spcPct val="0"/>
              </a:spcBef>
            </a:pPr>
            <a:endParaRPr lang="en-US" sz="900"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SMALL-SCALE POTENTIAL</a:t>
            </a:r>
          </a:p>
          <a:p>
            <a:pPr eaLnBrk="1" hangingPunct="1"/>
            <a:r>
              <a:rPr lang="en-US" dirty="0" smtClean="0">
                <a:latin typeface="Arial" charset="0"/>
                <a:ea typeface="ＭＳ Ｐゴシック" charset="0"/>
                <a:cs typeface="ＭＳ Ｐゴシック" charset="0"/>
              </a:rPr>
              <a:t>A small scale wind project would be like a farmer putting up a comparatively small turbine just to power his farm. For example, one man in Mercer County just put up a 60,000 KW turbine because he knew he had a good spot. The wind machine is producing enough electricity to power his farm and sell some as well.</a:t>
            </a:r>
          </a:p>
          <a:p>
            <a:pPr eaLnBrk="1" hangingPunct="1"/>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LARGE OR UTILITY SCALE POTENTIAL</a:t>
            </a:r>
          </a:p>
          <a:p>
            <a:pPr eaLnBrk="1" hangingPunct="1"/>
            <a:r>
              <a:rPr lang="en-US" dirty="0" smtClean="0">
                <a:latin typeface="Arial" charset="0"/>
                <a:ea typeface="ＭＳ Ｐゴシック" charset="0"/>
                <a:cs typeface="ＭＳ Ｐゴシック" charset="0"/>
              </a:rPr>
              <a:t> Modern utility scale wind turbines are 260 to 400 feet tall. </a:t>
            </a:r>
          </a:p>
        </p:txBody>
      </p:sp>
      <p:sp>
        <p:nvSpPr>
          <p:cNvPr id="4" name="Slide Number Placeholder 3"/>
          <p:cNvSpPr>
            <a:spLocks noGrp="1"/>
          </p:cNvSpPr>
          <p:nvPr>
            <p:ph type="sldNum" sz="quarter" idx="10"/>
          </p:nvPr>
        </p:nvSpPr>
        <p:spPr/>
        <p:txBody>
          <a:bodyPr/>
          <a:lstStyle/>
          <a:p>
            <a:fld id="{108FAC2C-0045-0446-90EC-D5A69EE6B611}" type="slidenum">
              <a:rPr lang="en-US" smtClean="0"/>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0960769"/>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ea typeface="ＭＳ Ｐゴシック" charset="0"/>
                <a:cs typeface="ＭＳ Ｐゴシック" charset="0"/>
              </a:rPr>
              <a:t>New </a:t>
            </a:r>
            <a:r>
              <a:rPr lang="en-US" dirty="0" smtClean="0">
                <a:latin typeface="Calibri" charset="0"/>
                <a:ea typeface="ＭＳ Ｐゴシック" charset="0"/>
                <a:cs typeface="ＭＳ Ｐゴシック" charset="0"/>
              </a:rPr>
              <a:t>wind data shows there is about 48,000 MW of wind potential between 25% and 30% capacity factor at 100 meters. </a:t>
            </a:r>
            <a:r>
              <a:rPr lang="en-US" dirty="0" smtClean="0">
                <a:latin typeface="Arial" charset="0"/>
                <a:ea typeface="ＭＳ Ｐゴシック" charset="0"/>
                <a:cs typeface="ＭＳ Ｐゴシック" charset="0"/>
              </a:rPr>
              <a:t>We already talked about the many factors that go into determining </a:t>
            </a:r>
            <a:r>
              <a:rPr lang="ja-JP" altLang="en-US"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feasibility</a:t>
            </a:r>
            <a:r>
              <a:rPr lang="ja-JP" altLang="en-US"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 which comes down to cost</a:t>
            </a:r>
            <a:r>
              <a:rPr lang="en-US" dirty="0" smtClean="0">
                <a:latin typeface="Arial" charset="0"/>
                <a:ea typeface="ＭＳ Ｐゴシック" charset="0"/>
                <a:cs typeface="ＭＳ Ｐゴシック" charset="0"/>
              </a:rPr>
              <a:t>. (Source: US Department</a:t>
            </a:r>
            <a:r>
              <a:rPr lang="en-US" baseline="0" dirty="0" smtClean="0">
                <a:latin typeface="Arial" charset="0"/>
                <a:ea typeface="ＭＳ Ｐゴシック" charset="0"/>
                <a:cs typeface="ＭＳ Ｐゴシック" charset="0"/>
              </a:rPr>
              <a:t> of Energy)</a:t>
            </a:r>
            <a:endParaRPr lang="en-US" dirty="0" smtClean="0">
              <a:latin typeface="Calibri" charset="0"/>
              <a:ea typeface="ＭＳ Ｐゴシック" charset="0"/>
              <a:cs typeface="ＭＳ Ｐゴシック" charset="0"/>
            </a:endParaRPr>
          </a:p>
          <a:p>
            <a:pPr eaLnBrk="1" hangingPunct="1"/>
            <a:endParaRPr lang="en-US" dirty="0" smtClean="0">
              <a:latin typeface="Calibri" charset="0"/>
              <a:ea typeface="ＭＳ Ｐゴシック" charset="0"/>
              <a:cs typeface="Calibri" charset="0"/>
            </a:endParaRPr>
          </a:p>
          <a:p>
            <a:pPr eaLnBrk="1" hangingPunct="1"/>
            <a:r>
              <a:rPr lang="en-US" dirty="0" smtClean="0">
                <a:latin typeface="Arial" charset="0"/>
                <a:ea typeface="ＭＳ Ｐゴシック" charset="0"/>
                <a:cs typeface="ＭＳ Ｐゴシック" charset="0"/>
              </a:rPr>
              <a:t>Kentucky has some potential for large-scale wind generation. </a:t>
            </a:r>
            <a:r>
              <a:rPr lang="en-US" dirty="0" smtClean="0">
                <a:latin typeface="Calibri" charset="0"/>
                <a:ea typeface="ＭＳ Ｐゴシック" charset="0"/>
                <a:cs typeface="Calibri" charset="0"/>
              </a:rPr>
              <a:t>Previous surveys have measured at shorter turbine heights </a:t>
            </a:r>
            <a:r>
              <a:rPr lang="en-US" dirty="0" smtClean="0">
                <a:latin typeface="Arial" charset="0"/>
                <a:ea typeface="ＭＳ Ｐゴシック" charset="0"/>
                <a:cs typeface="ＭＳ Ｐゴシック" charset="0"/>
              </a:rPr>
              <a:t>We need more information about our capacity at the new heights.</a:t>
            </a:r>
          </a:p>
          <a:p>
            <a:pPr eaLnBrk="1" hangingPunct="1"/>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We have one advantage - Kentucky</a:t>
            </a:r>
            <a:r>
              <a:rPr lang="ja-JP" altLang="en-US"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s existing transmission line infrastructure gives our state an advantage in terms of wind development – building transmission lines to a site can often be 25% or more of the cost  of a project.</a:t>
            </a:r>
            <a:r>
              <a:rPr lang="en-US" dirty="0" smtClean="0">
                <a:latin typeface="Arial" charset="0"/>
                <a:ea typeface="ＭＳ Ｐゴシック" charset="0"/>
                <a:cs typeface="ＭＳ Ｐゴシック" charset="0"/>
              </a:rPr>
              <a:t> (Source: Personal interview, David </a:t>
            </a:r>
            <a:r>
              <a:rPr lang="en-US" dirty="0" err="1" smtClean="0">
                <a:latin typeface="Arial" charset="0"/>
                <a:ea typeface="ＭＳ Ｐゴシック" charset="0"/>
                <a:cs typeface="ＭＳ Ｐゴシック" charset="0"/>
              </a:rPr>
              <a:t>Kinlock</a:t>
            </a:r>
            <a:r>
              <a:rPr lang="en-US" dirty="0" smtClean="0">
                <a:latin typeface="Arial" charset="0"/>
                <a:ea typeface="ＭＳ Ｐゴシック" charset="0"/>
                <a:cs typeface="ＭＳ Ｐゴシック" charset="0"/>
              </a:rPr>
              <a:t> Brown)</a:t>
            </a:r>
          </a:p>
          <a:p>
            <a:pPr eaLnBrk="1" hangingPunct="1"/>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Finally, let</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remember that every single one of Kentucky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neighboring states has developed utility scale wind. Several of our neighbors have very good wind capacity, including Illinois, Indiana, West Virginia, Virginia, and North Carolina. </a:t>
            </a:r>
          </a:p>
        </p:txBody>
      </p:sp>
      <p:sp>
        <p:nvSpPr>
          <p:cNvPr id="4" name="Slide Number Placeholder 3"/>
          <p:cNvSpPr>
            <a:spLocks noGrp="1"/>
          </p:cNvSpPr>
          <p:nvPr>
            <p:ph type="sldNum" sz="quarter" idx="10"/>
          </p:nvPr>
        </p:nvSpPr>
        <p:spPr/>
        <p:txBody>
          <a:bodyPr/>
          <a:lstStyle/>
          <a:p>
            <a:fld id="{108FAC2C-0045-0446-90EC-D5A69EE6B611}" type="slidenum">
              <a:rPr lang="en-US" smtClean="0"/>
              <a:pP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7006458"/>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In </a:t>
            </a:r>
            <a:r>
              <a:rPr lang="en-US" dirty="0" smtClean="0">
                <a:latin typeface="Calibri" charset="0"/>
                <a:ea typeface="ＭＳ Ｐゴシック" charset="0"/>
                <a:cs typeface="ＭＳ Ｐゴシック" charset="0"/>
              </a:rPr>
              <a:t>2008, Russell Area Technology Center students and electrical technology instructor Doug Keaton gathered around a 60-foot tall, 1-kilowatt wind turbine to celebrate its opening operation. Using the turbine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electricity is just one part of Russell ATC's larger plan to reduce energy costs by 25%. In 2009, students and teachers at Mason County ATC partnered on a similar venture, installing solar panels and a wind turbine at the school.</a:t>
            </a:r>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3020562"/>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0"/>
                <a:cs typeface="ＭＳ Ｐゴシック" charset="0"/>
              </a:rPr>
              <a:t>MIT </a:t>
            </a:r>
            <a:r>
              <a:rPr lang="en-US" dirty="0" smtClean="0">
                <a:latin typeface="Arial" charset="0"/>
                <a:ea typeface="ＭＳ Ｐゴシック" charset="0"/>
                <a:cs typeface="ＭＳ Ｐゴシック" charset="0"/>
              </a:rPr>
              <a:t>scientists have measured the wind potential on Benham Spur to be 2 MW at a height of 80 meters. An illustration of what kind of potential is available.</a:t>
            </a:r>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549260"/>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source: Singh, Virinder.  </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The Work That Goes Into Renewable Energy.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  Renewable Energy Policy Project, November 2001.  Page 4.)  </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As you can see here, this chart compares the numbers of jobs and the lengths of time those jobs last between coal, wind and Solar pv. You can see that the wind and solar options create more and longer-lasting jobs than coal generation per $1 million of investment. </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Wind industry jobs areas include manufacturing, engineering, construction, maintenance, and more. And small scale wind generation could be a source of income for Kentucky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farmers.</a:t>
            </a:r>
          </a:p>
        </p:txBody>
      </p:sp>
      <p:sp>
        <p:nvSpPr>
          <p:cNvPr id="4" name="Slide Number Placeholder 3"/>
          <p:cNvSpPr>
            <a:spLocks noGrp="1"/>
          </p:cNvSpPr>
          <p:nvPr>
            <p:ph type="sldNum" sz="quarter" idx="10"/>
          </p:nvPr>
        </p:nvSpPr>
        <p:spPr/>
        <p:txBody>
          <a:bodyPr/>
          <a:lstStyle/>
          <a:p>
            <a:fld id="{108FAC2C-0045-0446-90EC-D5A69EE6B611}" type="slidenum">
              <a:rPr lang="en-US" smtClean="0"/>
              <a:pPr/>
              <a:t>26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5769989"/>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t>
            </a:r>
            <a:r>
              <a:rPr lang="en-US" baseline="0" dirty="0" smtClean="0"/>
              <a:t>finally, Biomass Power</a:t>
            </a:r>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1086770"/>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ea typeface="ＭＳ Ｐゴシック" charset="0"/>
                <a:cs typeface="ＭＳ Ｐゴシック" charset="0"/>
              </a:rPr>
              <a:t>The </a:t>
            </a:r>
            <a:r>
              <a:rPr lang="en-US" dirty="0" smtClean="0">
                <a:latin typeface="Calibri" charset="0"/>
                <a:ea typeface="ＭＳ Ｐゴシック" charset="0"/>
                <a:cs typeface="ＭＳ Ｐゴシック" charset="0"/>
              </a:rPr>
              <a:t>largest source of renewable energy in KY may be biomass, wood and other crops that can be burned to create electricity. Our state government is now aggressively pursuing the idea of burning wood and other fuel crops, along with coal, in our existing fleet of power plants. </a:t>
            </a:r>
          </a:p>
          <a:p>
            <a:pPr eaLnBrk="1" hangingPunct="1"/>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Burning wood waste and switch grass in our coal-fired power plants could decrease the amount of coal used and lower Kentucky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carbon dioxide emissions. And it could spur job creation and a stronger agricultural economy. However, a plan to use wood and crops for energy on this scale will have other important consequences for our forests, air, soils, and water. One paper suggests that growing fuel crops on a large scale could consume 13% of Kentucky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existing farmland! These issues will need careful consideration from all of us in the near future.</a:t>
            </a:r>
          </a:p>
          <a:p>
            <a:pPr eaLnBrk="1" hangingPunct="1"/>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Also, it</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important to note that burning biomass along with coal doesn</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t help Kentucky make a transition to new energy sources; it just pushes the date of our transition further into the future.</a:t>
            </a:r>
          </a:p>
        </p:txBody>
      </p:sp>
      <p:sp>
        <p:nvSpPr>
          <p:cNvPr id="4" name="Slide Number Placeholder 3"/>
          <p:cNvSpPr>
            <a:spLocks noGrp="1"/>
          </p:cNvSpPr>
          <p:nvPr>
            <p:ph type="sldNum" sz="quarter" idx="10"/>
          </p:nvPr>
        </p:nvSpPr>
        <p:spPr/>
        <p:txBody>
          <a:bodyPr/>
          <a:lstStyle/>
          <a:p>
            <a:fld id="{108FAC2C-0045-0446-90EC-D5A69EE6B611}" type="slidenum">
              <a:rPr lang="en-US" smtClean="0"/>
              <a:pPr/>
              <a:t>28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2930100"/>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There </a:t>
            </a:r>
            <a:r>
              <a:rPr lang="en-US" dirty="0" smtClean="0">
                <a:latin typeface="Calibri" charset="0"/>
                <a:ea typeface="ＭＳ Ｐゴシック" charset="0"/>
                <a:cs typeface="ＭＳ Ｐゴシック" charset="0"/>
              </a:rPr>
              <a:t>is a strong consensus emerging in Kentucky about the potential for efficiency and renewables to provide a rapidly increasing share of our overall energy portfolio. While there are still many important debates to be had, utilities, regulators, policy makers and consumers generally agree: *</a:t>
            </a:r>
          </a:p>
          <a:p>
            <a:r>
              <a:rPr lang="en-US" dirty="0" smtClean="0">
                <a:latin typeface="Calibri" charset="0"/>
                <a:ea typeface="ＭＳ Ｐゴシック" charset="0"/>
                <a:cs typeface="ＭＳ Ｐゴシック" charset="0"/>
              </a:rPr>
              <a:t> </a:t>
            </a:r>
          </a:p>
          <a:p>
            <a:pPr marL="171450" indent="-171450">
              <a:buFont typeface="Arial"/>
              <a:buChar char="•"/>
            </a:pPr>
            <a:r>
              <a:rPr lang="en-US" dirty="0" smtClean="0">
                <a:latin typeface="Calibri" charset="0"/>
                <a:ea typeface="ＭＳ Ｐゴシック" charset="0"/>
                <a:cs typeface="ＭＳ Ｐゴシック" charset="0"/>
              </a:rPr>
              <a:t>Energy Efficiency is Kentucky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cheapest, most abundant source of new energy. *</a:t>
            </a:r>
          </a:p>
          <a:p>
            <a:r>
              <a:rPr lang="en-US" dirty="0" smtClean="0">
                <a:latin typeface="Calibri" charset="0"/>
                <a:ea typeface="ＭＳ Ｐゴシック" charset="0"/>
                <a:cs typeface="ＭＳ Ｐゴシック" charset="0"/>
              </a:rPr>
              <a:t> </a:t>
            </a:r>
          </a:p>
          <a:p>
            <a:pPr marL="171450" indent="-171450">
              <a:buFont typeface="Arial"/>
              <a:buChar char="•"/>
            </a:pPr>
            <a:r>
              <a:rPr lang="en-US" dirty="0" smtClean="0">
                <a:latin typeface="Calibri" charset="0"/>
                <a:ea typeface="ＭＳ Ｐゴシック" charset="0"/>
                <a:cs typeface="ＭＳ Ｐゴシック" charset="0"/>
              </a:rPr>
              <a:t>Kentucky has the opportunity to significantly expand in-state renewable generation, especially hydro, wind, biomass and solar in next 20 years. *</a:t>
            </a:r>
          </a:p>
          <a:p>
            <a:r>
              <a:rPr lang="en-US" dirty="0" smtClean="0">
                <a:latin typeface="Calibri" charset="0"/>
                <a:ea typeface="ＭＳ Ｐゴシック" charset="0"/>
                <a:cs typeface="ＭＳ Ｐゴシック" charset="0"/>
              </a:rPr>
              <a:t> </a:t>
            </a:r>
          </a:p>
          <a:p>
            <a:pPr marL="171450" indent="-171450">
              <a:buFont typeface="Arial"/>
              <a:buChar char="•"/>
            </a:pPr>
            <a:r>
              <a:rPr lang="en-US" dirty="0" smtClean="0">
                <a:latin typeface="Calibri" charset="0"/>
                <a:ea typeface="ＭＳ Ｐゴシック" charset="0"/>
                <a:cs typeface="ＭＳ Ｐゴシック" charset="0"/>
              </a:rPr>
              <a:t>Diversifying our energy mix will reduce financial risk for KY</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ratepayers and utilities over next 20 years.</a:t>
            </a:r>
          </a:p>
          <a:p>
            <a:endParaRPr lang="en-US" dirty="0" smtClean="0">
              <a:latin typeface="Calibri" charset="0"/>
              <a:ea typeface="ＭＳ Ｐゴシック" charset="0"/>
              <a:cs typeface="ＭＳ Ｐゴシック" charset="0"/>
            </a:endParaRPr>
          </a:p>
          <a:p>
            <a:r>
              <a:rPr lang="en-US" dirty="0" smtClean="0">
                <a:solidFill>
                  <a:srgbClr val="FF0000"/>
                </a:solidFill>
                <a:latin typeface="Calibri" charset="0"/>
                <a:ea typeface="ＭＳ Ｐゴシック" charset="0"/>
                <a:cs typeface="ＭＳ Ｐゴシック" charset="0"/>
              </a:rPr>
              <a:t>PAUSE FOR QUESTIONS!!! *</a:t>
            </a:r>
          </a:p>
        </p:txBody>
      </p:sp>
      <p:sp>
        <p:nvSpPr>
          <p:cNvPr id="4" name="Slide Number Placeholder 3"/>
          <p:cNvSpPr>
            <a:spLocks noGrp="1"/>
          </p:cNvSpPr>
          <p:nvPr>
            <p:ph type="sldNum" sz="quarter" idx="10"/>
          </p:nvPr>
        </p:nvSpPr>
        <p:spPr/>
        <p:txBody>
          <a:bodyPr/>
          <a:lstStyle/>
          <a:p>
            <a:fld id="{108FAC2C-0045-0446-90EC-D5A69EE6B611}" type="slidenum">
              <a:rPr lang="en-US" smtClean="0"/>
              <a:pPr/>
              <a:t>29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411899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It </a:t>
            </a:r>
            <a:r>
              <a:rPr lang="en-US" dirty="0" smtClean="0">
                <a:latin typeface="Calibri" charset="0"/>
                <a:ea typeface="ＭＳ Ｐゴシック" charset="0"/>
                <a:cs typeface="ＭＳ Ｐゴシック" charset="0"/>
              </a:rPr>
              <a:t>is time for KY to transition to clean, affordable, and sustainable energy solutions. What will we gain? *</a:t>
            </a:r>
          </a:p>
          <a:p>
            <a:pPr eaLnBrk="1" hangingPunct="1">
              <a:spcBef>
                <a:spcPct val="0"/>
              </a:spcBef>
            </a:pPr>
            <a:endParaRPr lang="en-US" dirty="0" smtClean="0">
              <a:latin typeface="Calibri" charset="0"/>
              <a:ea typeface="ＭＳ Ｐゴシック" charset="0"/>
              <a:cs typeface="ＭＳ Ｐゴシック" charset="0"/>
            </a:endParaRPr>
          </a:p>
          <a:p>
            <a:pPr marL="171450" indent="-171450" eaLnBrk="1" hangingPunct="1">
              <a:spcBef>
                <a:spcPct val="0"/>
              </a:spcBef>
              <a:buFont typeface="Arial"/>
              <a:buChar char="•"/>
            </a:pPr>
            <a:r>
              <a:rPr lang="en-US" dirty="0" smtClean="0">
                <a:latin typeface="Calibri" charset="0"/>
                <a:ea typeface="ＭＳ Ｐゴシック" charset="0"/>
                <a:cs typeface="ＭＳ Ｐゴシック" charset="0"/>
              </a:rPr>
              <a:t>We will be able to create more local jobs and grow</a:t>
            </a:r>
            <a:r>
              <a:rPr lang="en-US" baseline="0" dirty="0" smtClean="0">
                <a:latin typeface="Calibri" charset="0"/>
                <a:ea typeface="ＭＳ Ｐゴシック" charset="0"/>
                <a:cs typeface="ＭＳ Ｐゴシック" charset="0"/>
              </a:rPr>
              <a:t> KY’s economy. *</a:t>
            </a:r>
          </a:p>
          <a:p>
            <a:pPr marL="171450" indent="-171450" eaLnBrk="1" hangingPunct="1">
              <a:spcBef>
                <a:spcPct val="0"/>
              </a:spcBef>
              <a:buFont typeface="Arial"/>
              <a:buChar char="•"/>
            </a:pPr>
            <a:r>
              <a:rPr lang="en-US" baseline="0" dirty="0" smtClean="0">
                <a:latin typeface="Calibri" charset="0"/>
                <a:ea typeface="ＭＳ Ｐゴシック" charset="0"/>
                <a:cs typeface="ＭＳ Ｐゴシック" charset="0"/>
              </a:rPr>
              <a:t>We’ll save money for KY’s families, farms, and businesses. *</a:t>
            </a:r>
          </a:p>
          <a:p>
            <a:pPr marL="171450" indent="-171450" eaLnBrk="1" hangingPunct="1">
              <a:spcBef>
                <a:spcPct val="0"/>
              </a:spcBef>
              <a:buFont typeface="Arial"/>
              <a:buChar char="•"/>
            </a:pPr>
            <a:r>
              <a:rPr lang="en-US" baseline="0" dirty="0" smtClean="0">
                <a:latin typeface="Calibri" charset="0"/>
                <a:ea typeface="ＭＳ Ｐゴシック" charset="0"/>
                <a:cs typeface="ＭＳ Ｐゴシック" charset="0"/>
              </a:rPr>
              <a:t>We’ll improve Kentuckians’ health and our environment. *</a:t>
            </a:r>
          </a:p>
          <a:p>
            <a:pPr marL="171450" indent="-171450" eaLnBrk="1" hangingPunct="1">
              <a:spcBef>
                <a:spcPct val="0"/>
              </a:spcBef>
              <a:buFont typeface="Arial"/>
              <a:buChar char="•"/>
            </a:pPr>
            <a:r>
              <a:rPr lang="en-US" baseline="0" dirty="0" smtClean="0">
                <a:latin typeface="Calibri" charset="0"/>
                <a:ea typeface="ＭＳ Ｐゴシック" charset="0"/>
                <a:cs typeface="ＭＳ Ｐゴシック" charset="0"/>
              </a:rPr>
              <a:t>And we’ll be able to build on the clean energy momentum that is building even as we speak .*</a:t>
            </a:r>
          </a:p>
          <a:p>
            <a:pPr marL="0" indent="0" eaLnBrk="1" hangingPunct="1">
              <a:spcBef>
                <a:spcPct val="0"/>
              </a:spcBef>
              <a:buFont typeface="Arial"/>
              <a:buNone/>
            </a:pPr>
            <a:endParaRPr lang="en-US" baseline="0"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108FAC2C-0045-0446-90EC-D5A69EE6B611}"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188750"/>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Net </a:t>
            </a:r>
            <a:r>
              <a:rPr lang="en-US" dirty="0" smtClean="0">
                <a:latin typeface="Calibri" charset="0"/>
                <a:ea typeface="ＭＳ Ｐゴシック" charset="0"/>
                <a:cs typeface="ＭＳ Ｐゴシック" charset="0"/>
              </a:rPr>
              <a:t>metering allows folks who have a small renewable energy generator on their property – solar panels on their roof, for example – to sell back any excess energy they produce and receive a credit on their utility bills. This helps to increase the payback time for renewable installations.</a:t>
            </a:r>
          </a:p>
          <a:p>
            <a:pPr eaLnBrk="1" hangingPunct="1">
              <a:spcBef>
                <a:spcPct val="0"/>
              </a:spcBef>
            </a:pPr>
            <a:endParaRPr lang="en-US" dirty="0" smtClean="0">
              <a:latin typeface="Calibri" charset="0"/>
              <a:ea typeface="ＭＳ Ｐゴシック" charset="0"/>
              <a:cs typeface="ＭＳ Ｐゴシック" charset="0"/>
            </a:endParaRPr>
          </a:p>
          <a:p>
            <a:pPr marL="0" lvl="1" eaLnBrk="1" hangingPunct="1">
              <a:spcBef>
                <a:spcPct val="0"/>
              </a:spcBef>
            </a:pPr>
            <a:r>
              <a:rPr lang="en-US" dirty="0" smtClean="0">
                <a:latin typeface="Calibri" charset="0"/>
                <a:ea typeface="ＭＳ Ｐゴシック" charset="0"/>
              </a:rPr>
              <a:t>House Bill 1, passed in 2007, created Corporate tax credits for large </a:t>
            </a:r>
            <a:r>
              <a:rPr lang="ja-JP" altLang="en-US" dirty="0" smtClean="0">
                <a:latin typeface="Calibri" charset="0"/>
                <a:ea typeface="ＭＳ Ｐゴシック" charset="0"/>
              </a:rPr>
              <a:t>‘</a:t>
            </a:r>
            <a:r>
              <a:rPr lang="en-US" dirty="0" smtClean="0">
                <a:latin typeface="Calibri" charset="0"/>
                <a:ea typeface="ＭＳ Ｐゴシック" charset="0"/>
              </a:rPr>
              <a:t>alternative</a:t>
            </a:r>
            <a:r>
              <a:rPr lang="ja-JP" altLang="en-US" dirty="0" smtClean="0">
                <a:latin typeface="Calibri" charset="0"/>
                <a:ea typeface="ＭＳ Ｐゴシック" charset="0"/>
              </a:rPr>
              <a:t>’</a:t>
            </a:r>
            <a:r>
              <a:rPr lang="en-US" dirty="0" smtClean="0">
                <a:latin typeface="Calibri" charset="0"/>
                <a:ea typeface="ＭＳ Ｐゴシック" charset="0"/>
              </a:rPr>
              <a:t> energy facilities and a Fund to invest in energy companies</a:t>
            </a:r>
          </a:p>
          <a:p>
            <a:pPr marL="0" lvl="1" eaLnBrk="1" hangingPunct="1">
              <a:spcBef>
                <a:spcPct val="0"/>
              </a:spcBef>
            </a:pPr>
            <a:r>
              <a:rPr lang="en-US" dirty="0" smtClean="0">
                <a:latin typeface="Calibri" charset="0"/>
                <a:ea typeface="ＭＳ Ｐゴシック" charset="0"/>
              </a:rPr>
              <a:t/>
            </a:r>
            <a:br>
              <a:rPr lang="en-US" dirty="0" smtClean="0">
                <a:latin typeface="Calibri" charset="0"/>
                <a:ea typeface="ＭＳ Ｐゴシック" charset="0"/>
              </a:rPr>
            </a:br>
            <a:r>
              <a:rPr lang="en-US" dirty="0" smtClean="0">
                <a:latin typeface="Calibri" charset="0"/>
                <a:ea typeface="ＭＳ Ｐゴシック" charset="0"/>
              </a:rPr>
              <a:t>House Bill 2, passed in 2008, created Tax credits for RE/EE: up to $500/personal and $1,000/business and state building standards for energy efficiency</a:t>
            </a:r>
          </a:p>
          <a:p>
            <a:pPr marL="0" lvl="1" eaLnBrk="1" hangingPunct="1">
              <a:spcBef>
                <a:spcPct val="0"/>
              </a:spcBef>
            </a:pPr>
            <a:endParaRPr lang="en-US" dirty="0" smtClean="0">
              <a:latin typeface="Calibri" charset="0"/>
              <a:ea typeface="ＭＳ Ｐゴシック" charset="0"/>
            </a:endParaRPr>
          </a:p>
          <a:p>
            <a:pPr eaLnBrk="1" hangingPunct="1">
              <a:spcBef>
                <a:spcPct val="0"/>
              </a:spcBef>
            </a:pP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And, we are doing some things right – we have opportunities to build from:</a:t>
            </a:r>
          </a:p>
          <a:p>
            <a:r>
              <a:rPr lang="en-US" dirty="0" smtClean="0">
                <a:latin typeface="Calibri" charset="0"/>
                <a:ea typeface="ＭＳ Ｐゴシック" charset="0"/>
                <a:cs typeface="ＭＳ Ｐゴシック" charset="0"/>
              </a:rPr>
              <a:t>Government efforts – green schools, public building standards, new housing meeting energy star, KY Home Performance Program</a:t>
            </a:r>
          </a:p>
          <a:p>
            <a:pPr marL="0" lvl="1" eaLnBrk="1" hangingPunct="1">
              <a:spcBef>
                <a:spcPct val="0"/>
              </a:spcBef>
            </a:pPr>
            <a:endParaRPr lang="en-US" dirty="0" smtClean="0">
              <a:latin typeface="Calibri" charset="0"/>
              <a:ea typeface="ＭＳ Ｐゴシック" charset="0"/>
            </a:endParaRPr>
          </a:p>
          <a:p>
            <a:pPr marL="0" lvl="1" eaLnBrk="1" hangingPunct="1">
              <a:spcBef>
                <a:spcPct val="0"/>
              </a:spcBef>
            </a:pPr>
            <a:endParaRPr lang="en-US" dirty="0" smtClean="0">
              <a:latin typeface="Calibri" charset="0"/>
              <a:ea typeface="ＭＳ Ｐゴシック" charset="0"/>
            </a:endParaRPr>
          </a:p>
          <a:p>
            <a:pPr marL="0" lvl="1" eaLnBrk="1" hangingPunct="1">
              <a:spcBef>
                <a:spcPct val="0"/>
              </a:spcBef>
            </a:pPr>
            <a:r>
              <a:rPr lang="en-US" dirty="0" smtClean="0">
                <a:latin typeface="Calibri" charset="0"/>
                <a:ea typeface="ＭＳ Ｐゴシック" charset="0"/>
              </a:rPr>
              <a:t>Stimulus funds have also been used for a number of renewable energy and energy efficiency programs in Kentucky.</a:t>
            </a:r>
          </a:p>
          <a:p>
            <a:pPr lvl="1">
              <a:buFont typeface="Arial"/>
              <a:buChar char="•"/>
            </a:pPr>
            <a:r>
              <a:rPr lang="en-US" dirty="0" smtClean="0">
                <a:latin typeface="Calibri" charset="0"/>
                <a:ea typeface="ＭＳ Ｐゴシック" charset="0"/>
              </a:rPr>
              <a:t> </a:t>
            </a:r>
            <a:r>
              <a:rPr lang="en-US" dirty="0" smtClean="0">
                <a:ea typeface="ＭＳ Ｐゴシック" charset="0"/>
                <a:cs typeface="ＭＳ Ｐゴシック" charset="0"/>
              </a:rPr>
              <a:t>Local demonstration projects</a:t>
            </a:r>
          </a:p>
          <a:p>
            <a:pPr lvl="1">
              <a:buFont typeface="Arial"/>
              <a:buChar char="•"/>
            </a:pPr>
            <a:r>
              <a:rPr lang="en-US" dirty="0" smtClean="0">
                <a:ea typeface="ＭＳ Ｐゴシック" charset="0"/>
              </a:rPr>
              <a:t>Low-income weatherization</a:t>
            </a:r>
          </a:p>
          <a:p>
            <a:pPr lvl="1">
              <a:buFont typeface="Arial"/>
              <a:buChar char="•"/>
            </a:pPr>
            <a:r>
              <a:rPr lang="en-US" dirty="0" smtClean="0">
                <a:ea typeface="ＭＳ Ｐゴシック" charset="0"/>
              </a:rPr>
              <a:t>Green Bank of </a:t>
            </a:r>
            <a:r>
              <a:rPr lang="en-US" dirty="0" smtClean="0">
                <a:ea typeface="ＭＳ Ｐゴシック" charset="0"/>
              </a:rPr>
              <a:t>Kentucky, which funds green improvements to public buildings</a:t>
            </a:r>
          </a:p>
          <a:p>
            <a:pPr lvl="1">
              <a:buFont typeface="Arial"/>
              <a:buChar char="•"/>
            </a:pPr>
            <a:r>
              <a:rPr lang="en-US" dirty="0" smtClean="0">
                <a:ea typeface="ＭＳ Ｐゴシック" charset="0"/>
              </a:rPr>
              <a:t>Kentucky Home Performance </a:t>
            </a:r>
            <a:r>
              <a:rPr lang="en-US" dirty="0" smtClean="0">
                <a:ea typeface="ＭＳ Ｐゴシック" charset="0"/>
              </a:rPr>
              <a:t>Program, which funds part of the total cost of energy</a:t>
            </a:r>
            <a:r>
              <a:rPr lang="en-US" baseline="0" dirty="0" smtClean="0">
                <a:ea typeface="ＭＳ Ｐゴシック" charset="0"/>
              </a:rPr>
              <a:t> efficiency improvements on Kentuckians’ homes</a:t>
            </a:r>
            <a:endParaRPr lang="en-US" dirty="0" smtClean="0">
              <a:ea typeface="ＭＳ Ｐゴシック" charset="0"/>
            </a:endParaRPr>
          </a:p>
          <a:p>
            <a:pPr lvl="1">
              <a:buFont typeface="Arial"/>
              <a:buChar char="•"/>
            </a:pPr>
            <a:r>
              <a:rPr lang="en-US" dirty="0" smtClean="0">
                <a:ea typeface="ＭＳ Ｐゴシック" charset="0"/>
              </a:rPr>
              <a:t>$ for Kentucky Energy Efficiency Program for Schools (KEEPS)</a:t>
            </a:r>
          </a:p>
          <a:p>
            <a:pPr lvl="1">
              <a:buFont typeface="Arial"/>
              <a:buChar char="•"/>
            </a:pPr>
            <a:r>
              <a:rPr lang="en-US" dirty="0" smtClean="0">
                <a:ea typeface="ＭＳ Ｐゴシック" charset="0"/>
              </a:rPr>
              <a:t>Energy</a:t>
            </a:r>
            <a:r>
              <a:rPr lang="en-US" baseline="0" dirty="0" smtClean="0">
                <a:ea typeface="ＭＳ Ｐゴシック" charset="0"/>
              </a:rPr>
              <a:t> efficiency</a:t>
            </a:r>
            <a:r>
              <a:rPr lang="en-US" dirty="0" smtClean="0">
                <a:ea typeface="ＭＳ Ｐゴシック" charset="0"/>
              </a:rPr>
              <a:t> </a:t>
            </a:r>
            <a:r>
              <a:rPr lang="en-US" dirty="0" smtClean="0">
                <a:ea typeface="ＭＳ Ｐゴシック" charset="0"/>
              </a:rPr>
              <a:t>certification &amp; training </a:t>
            </a:r>
            <a:r>
              <a:rPr lang="en-US" dirty="0" smtClean="0">
                <a:ea typeface="ＭＳ Ｐゴシック" charset="0"/>
              </a:rPr>
              <a:t>program at all local community &amp;</a:t>
            </a:r>
            <a:r>
              <a:rPr lang="en-US" baseline="0" dirty="0" smtClean="0">
                <a:ea typeface="ＭＳ Ｐゴシック" charset="0"/>
              </a:rPr>
              <a:t> technical colleges in the state</a:t>
            </a:r>
            <a:endParaRPr lang="en-US" dirty="0" smtClean="0">
              <a:ea typeface="ＭＳ Ｐゴシック" charset="0"/>
            </a:endParaRPr>
          </a:p>
          <a:p>
            <a:pPr lvl="1">
              <a:buFont typeface="Arial"/>
              <a:buChar char="•"/>
            </a:pPr>
            <a:r>
              <a:rPr lang="en-US" dirty="0" smtClean="0">
                <a:ea typeface="ＭＳ Ｐゴシック" charset="0"/>
              </a:rPr>
              <a:t>Clean</a:t>
            </a:r>
            <a:r>
              <a:rPr lang="en-US" baseline="0" dirty="0" smtClean="0">
                <a:ea typeface="ＭＳ Ｐゴシック" charset="0"/>
              </a:rPr>
              <a:t> energy solutions </a:t>
            </a:r>
            <a:r>
              <a:rPr lang="en-US" dirty="0" smtClean="0">
                <a:ea typeface="ＭＳ Ｐゴシック" charset="0"/>
              </a:rPr>
              <a:t>on farms</a:t>
            </a:r>
            <a:endParaRPr lang="en-US" sz="1200" dirty="0" smtClean="0"/>
          </a:p>
          <a:p>
            <a:pPr marL="0" lvl="1" eaLnBrk="1" hangingPunct="1">
              <a:spcBef>
                <a:spcPct val="0"/>
              </a:spcBef>
            </a:pPr>
            <a:endParaRPr lang="en-US" dirty="0" smtClean="0">
              <a:latin typeface="Calibri" charset="0"/>
              <a:ea typeface="ＭＳ Ｐゴシック" charset="0"/>
            </a:endParaRPr>
          </a:p>
          <a:p>
            <a:pPr marL="0" lvl="1" eaLnBrk="1" hangingPunct="1">
              <a:spcBef>
                <a:spcPct val="0"/>
              </a:spcBef>
            </a:pPr>
            <a:endParaRPr lang="en-US" dirty="0" smtClean="0">
              <a:latin typeface="Calibri" charset="0"/>
              <a:ea typeface="ＭＳ Ｐゴシック" charset="0"/>
            </a:endParaRPr>
          </a:p>
          <a:p>
            <a:pPr marL="0" lvl="1" eaLnBrk="1" hangingPunct="1">
              <a:spcBef>
                <a:spcPct val="0"/>
              </a:spcBef>
            </a:pPr>
            <a:r>
              <a:rPr lang="en-US" dirty="0" smtClean="0">
                <a:latin typeface="Calibri" charset="0"/>
                <a:ea typeface="ＭＳ Ｐゴシック" charset="0"/>
              </a:rPr>
              <a:t>And, we already have some </a:t>
            </a:r>
            <a:r>
              <a:rPr lang="ja-JP" altLang="en-US" dirty="0" smtClean="0">
                <a:latin typeface="Calibri" charset="0"/>
                <a:ea typeface="ＭＳ Ｐゴシック" charset="0"/>
              </a:rPr>
              <a:t>“</a:t>
            </a:r>
            <a:r>
              <a:rPr lang="en-US" dirty="0" smtClean="0">
                <a:latin typeface="Calibri" charset="0"/>
                <a:ea typeface="ＭＳ Ｐゴシック" charset="0"/>
              </a:rPr>
              <a:t>green jobs</a:t>
            </a:r>
            <a:r>
              <a:rPr lang="ja-JP" altLang="en-US" dirty="0" smtClean="0">
                <a:latin typeface="Calibri" charset="0"/>
                <a:ea typeface="ＭＳ Ｐゴシック" charset="0"/>
              </a:rPr>
              <a:t>”</a:t>
            </a:r>
            <a:r>
              <a:rPr lang="en-US" dirty="0" smtClean="0">
                <a:latin typeface="Calibri" charset="0"/>
                <a:ea typeface="ＭＳ Ｐゴシック" charset="0"/>
              </a:rPr>
              <a:t> in Kentucky. GE – located mainly in Louisville, is investing heavily in efficient appliances and now solar too. That is the biggest source of our green job growth of late in the state, according to a recent study.</a:t>
            </a:r>
          </a:p>
        </p:txBody>
      </p:sp>
      <p:sp>
        <p:nvSpPr>
          <p:cNvPr id="4" name="Slide Number Placeholder 3"/>
          <p:cNvSpPr>
            <a:spLocks noGrp="1"/>
          </p:cNvSpPr>
          <p:nvPr>
            <p:ph type="sldNum" sz="quarter" idx="10"/>
          </p:nvPr>
        </p:nvSpPr>
        <p:spPr/>
        <p:txBody>
          <a:bodyPr/>
          <a:lstStyle/>
          <a:p>
            <a:fld id="{108FAC2C-0045-0446-90EC-D5A69EE6B611}" type="slidenum">
              <a:rPr lang="en-US" smtClean="0"/>
              <a:pPr/>
              <a:t>30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2446849"/>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latin typeface="Calibri" charset="0"/>
                <a:ea typeface="ＭＳ Ｐゴシック" charset="0"/>
                <a:cs typeface="ＭＳ Ｐゴシック" charset="0"/>
              </a:rPr>
              <a:t>Policy </a:t>
            </a:r>
            <a:r>
              <a:rPr lang="en-US" sz="1200" dirty="0" smtClean="0">
                <a:latin typeface="Calibri" charset="0"/>
                <a:ea typeface="ＭＳ Ｐゴシック" charset="0"/>
                <a:cs typeface="ＭＳ Ｐゴシック" charset="0"/>
              </a:rPr>
              <a:t>solutions are just one method and KFTC is working on other solutions such as:</a:t>
            </a:r>
          </a:p>
          <a:p>
            <a:pPr>
              <a:lnSpc>
                <a:spcPct val="80000"/>
              </a:lnSpc>
            </a:pPr>
            <a:r>
              <a:rPr lang="en-US" sz="1200" dirty="0" smtClean="0">
                <a:latin typeface="Calibri" charset="0"/>
                <a:ea typeface="ＭＳ Ｐゴシック" charset="0"/>
                <a:cs typeface="ＭＳ Ｐゴシック" charset="0"/>
              </a:rPr>
              <a:t>collaborative</a:t>
            </a: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Rural</a:t>
            </a:r>
            <a:r>
              <a:rPr lang="en-US" sz="1200" baseline="0" dirty="0" smtClean="0">
                <a:latin typeface="Calibri" charset="0"/>
                <a:ea typeface="ＭＳ Ｐゴシック" charset="0"/>
                <a:cs typeface="ＭＳ Ｐゴシック" charset="0"/>
              </a:rPr>
              <a:t> electric </a:t>
            </a:r>
            <a:r>
              <a:rPr lang="en-US" sz="1200" dirty="0" smtClean="0">
                <a:latin typeface="Calibri" charset="0"/>
                <a:ea typeface="ＭＳ Ｐゴシック" charset="0"/>
                <a:cs typeface="ＭＳ Ｐゴシック" charset="0"/>
              </a:rPr>
              <a:t>co</a:t>
            </a:r>
            <a:r>
              <a:rPr lang="en-US" sz="1200" dirty="0" smtClean="0">
                <a:latin typeface="Calibri" charset="0"/>
                <a:ea typeface="ＭＳ Ｐゴシック" charset="0"/>
                <a:cs typeface="ＭＳ Ｐゴシック" charset="0"/>
              </a:rPr>
              <a:t>-op reform</a:t>
            </a:r>
          </a:p>
          <a:p>
            <a:pPr>
              <a:lnSpc>
                <a:spcPct val="80000"/>
              </a:lnSpc>
            </a:pPr>
            <a:r>
              <a:rPr lang="en-US" sz="1200" dirty="0" smtClean="0">
                <a:latin typeface="Calibri" charset="0"/>
                <a:ea typeface="ＭＳ Ｐゴシック" charset="0"/>
                <a:cs typeface="ＭＳ Ｐゴシック" charset="0"/>
              </a:rPr>
              <a:t>Community organizing: berea solar farm, lg&amp;e rate case, Benham/lynch</a:t>
            </a: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Efforts</a:t>
            </a:r>
            <a:r>
              <a:rPr lang="en-US" sz="1200" baseline="0" dirty="0" smtClean="0">
                <a:latin typeface="Calibri" charset="0"/>
                <a:ea typeface="ＭＳ Ｐゴシック" charset="0"/>
                <a:cs typeface="ＭＳ Ｐゴシック" charset="0"/>
              </a:rPr>
              <a:t> to reform the Public Service Commission and the Attorney General’s office of ratepayer intervention to make them more receptive to clean energy solutions</a:t>
            </a: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Individual Kentuckians and businesses taking action to create distributed energy</a:t>
            </a:r>
          </a:p>
          <a:p>
            <a:pPr>
              <a:lnSpc>
                <a:spcPct val="80000"/>
              </a:lnSpc>
            </a:pPr>
            <a:r>
              <a:rPr lang="en-US" sz="1200" dirty="0" smtClean="0">
                <a:latin typeface="Calibri" charset="0"/>
                <a:ea typeface="ＭＳ Ｐゴシック" charset="0"/>
                <a:cs typeface="ＭＳ Ｐゴシック" charset="0"/>
              </a:rPr>
              <a:t>Government efforts – green schools, public building standards, new housing meeting energy star</a:t>
            </a:r>
          </a:p>
          <a:p>
            <a:pPr>
              <a:lnSpc>
                <a:spcPct val="80000"/>
              </a:lnSpc>
            </a:pPr>
            <a:r>
              <a:rPr lang="en-US" sz="1200" dirty="0" smtClean="0">
                <a:latin typeface="Calibri" charset="0"/>
                <a:ea typeface="ＭＳ Ｐゴシック" charset="0"/>
                <a:cs typeface="ＭＳ Ｐゴシック" charset="0"/>
              </a:rPr>
              <a:t>Stimulus momentum</a:t>
            </a:r>
          </a:p>
          <a:p>
            <a:pPr>
              <a:lnSpc>
                <a:spcPct val="80000"/>
              </a:lnSpc>
            </a:pP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Today, we</a:t>
            </a:r>
            <a:r>
              <a:rPr lang="ja-JP" altLang="en-US" sz="1200" dirty="0" smtClean="0">
                <a:latin typeface="Calibri" charset="0"/>
                <a:ea typeface="ＭＳ Ｐゴシック" charset="0"/>
                <a:cs typeface="ＭＳ Ｐゴシック" charset="0"/>
              </a:rPr>
              <a:t>’</a:t>
            </a:r>
            <a:r>
              <a:rPr lang="en-US" sz="1200" dirty="0" smtClean="0">
                <a:latin typeface="Calibri" charset="0"/>
                <a:ea typeface="ＭＳ Ｐゴシック" charset="0"/>
                <a:cs typeface="ＭＳ Ｐゴシック" charset="0"/>
              </a:rPr>
              <a:t>re going to describe to you some of the steps we need to take at the policy level to move build a clean energy market in Kentucky.</a:t>
            </a:r>
          </a:p>
        </p:txBody>
      </p:sp>
      <p:sp>
        <p:nvSpPr>
          <p:cNvPr id="4" name="Slide Number Placeholder 3"/>
          <p:cNvSpPr>
            <a:spLocks noGrp="1"/>
          </p:cNvSpPr>
          <p:nvPr>
            <p:ph type="sldNum" sz="quarter" idx="10"/>
          </p:nvPr>
        </p:nvSpPr>
        <p:spPr/>
        <p:txBody>
          <a:bodyPr/>
          <a:lstStyle/>
          <a:p>
            <a:fld id="{108FAC2C-0045-0446-90EC-D5A69EE6B611}" type="slidenum">
              <a:rPr lang="en-US" smtClean="0"/>
              <a:pPr/>
              <a:t>31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5007267"/>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You </a:t>
            </a:r>
            <a:r>
              <a:rPr lang="en-US" dirty="0" smtClean="0">
                <a:latin typeface="Calibri" charset="0"/>
                <a:ea typeface="ＭＳ Ｐゴシック" charset="0"/>
                <a:cs typeface="ＭＳ Ｐゴシック" charset="0"/>
              </a:rPr>
              <a:t>can see the way that funding for energy is still heavily biased towards incentivizing the use of and development of fossil fuels. Changing policy can change this formula – that</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the kind of transition we need to see in this state and country to get where we need to go.</a:t>
            </a:r>
          </a:p>
          <a:p>
            <a:pPr eaLnBrk="1" hangingPunct="1">
              <a:spcBef>
                <a:spcPct val="0"/>
              </a:spcBef>
            </a:pPr>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And, policy directs the markets which translate into job creation, as we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ve discussed.</a:t>
            </a:r>
          </a:p>
          <a:p>
            <a:pPr eaLnBrk="1" hangingPunct="1"/>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Other states have reaped the benefits of good renewable energy and efficiency policies:</a:t>
            </a:r>
          </a:p>
          <a:p>
            <a:pPr eaLnBrk="1" hangingPunct="1"/>
            <a:endParaRPr lang="en-US" dirty="0" smtClean="0">
              <a:latin typeface="Calibri" charset="0"/>
              <a:ea typeface="ＭＳ Ｐゴシック" charset="0"/>
              <a:cs typeface="ＭＳ Ｐゴシック" charset="0"/>
            </a:endParaRPr>
          </a:p>
          <a:p>
            <a:pPr eaLnBrk="1" hangingPunct="1"/>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Indiana</a:t>
            </a:r>
          </a:p>
          <a:p>
            <a:pPr lvl="1" eaLnBrk="1" hangingPunct="1"/>
            <a:r>
              <a:rPr lang="en-US" dirty="0" smtClean="0">
                <a:latin typeface="Calibri" charset="0"/>
                <a:ea typeface="ＭＳ Ｐゴシック" charset="0"/>
              </a:rPr>
              <a:t>Will have 398,000 MW of wind energy in coming years</a:t>
            </a:r>
          </a:p>
          <a:p>
            <a:pPr lvl="1" eaLnBrk="1" hangingPunct="1"/>
            <a:r>
              <a:rPr lang="en-US" dirty="0" smtClean="0">
                <a:latin typeface="Calibri" charset="0"/>
                <a:ea typeface="ＭＳ Ｐゴシック" charset="0"/>
              </a:rPr>
              <a:t>Manufacturing potential could create over 25,000 jobs, $62.2 billion in investment</a:t>
            </a:r>
          </a:p>
          <a:p>
            <a:pPr lvl="1" eaLnBrk="1" hangingPunct="1"/>
            <a:r>
              <a:rPr lang="en-US" dirty="0" smtClean="0">
                <a:latin typeface="Calibri" charset="0"/>
                <a:ea typeface="ＭＳ Ｐゴシック" charset="0"/>
              </a:rPr>
              <a:t>Nearly 400,000 jobs could be created from future wind power generation</a:t>
            </a:r>
          </a:p>
          <a:p>
            <a:pPr lvl="1" eaLnBrk="1" hangingPunct="1"/>
            <a:endParaRPr lang="en-US" dirty="0" smtClean="0">
              <a:latin typeface="Calibri" charset="0"/>
              <a:ea typeface="ＭＳ Ｐゴシック" charset="0"/>
            </a:endParaRPr>
          </a:p>
          <a:p>
            <a:pPr eaLnBrk="1" hangingPunct="1"/>
            <a:r>
              <a:rPr lang="en-US" dirty="0" smtClean="0">
                <a:latin typeface="Calibri" charset="0"/>
                <a:ea typeface="ＭＳ Ｐゴシック" charset="0"/>
                <a:cs typeface="ＭＳ Ｐゴシック" charset="0"/>
              </a:rPr>
              <a:t>Tennessee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Volunteer State Solar Initiative</a:t>
            </a:r>
          </a:p>
          <a:p>
            <a:pPr lvl="1" eaLnBrk="1" hangingPunct="1"/>
            <a:r>
              <a:rPr lang="en-US" dirty="0" smtClean="0">
                <a:latin typeface="Calibri" charset="0"/>
                <a:ea typeface="ＭＳ Ｐゴシック" charset="0"/>
              </a:rPr>
              <a:t>Over $2 billion in capital investment</a:t>
            </a:r>
          </a:p>
          <a:p>
            <a:pPr lvl="1" eaLnBrk="1" hangingPunct="1"/>
            <a:r>
              <a:rPr lang="en-US" dirty="0" smtClean="0">
                <a:latin typeface="Calibri" charset="0"/>
                <a:ea typeface="ＭＳ Ｐゴシック" charset="0"/>
              </a:rPr>
              <a:t>1000 new jobs</a:t>
            </a:r>
          </a:p>
          <a:p>
            <a:pPr lvl="1" eaLnBrk="1" hangingPunct="1"/>
            <a:r>
              <a:rPr lang="en-US" dirty="0" smtClean="0">
                <a:latin typeface="Calibri" charset="0"/>
                <a:ea typeface="ＭＳ Ｐゴシック" charset="0"/>
              </a:rPr>
              <a:t>2 new manufacturing plants in development</a:t>
            </a:r>
          </a:p>
          <a:p>
            <a:pPr lvl="1" eaLnBrk="1" hangingPunct="1"/>
            <a:endParaRPr lang="en-US" dirty="0" smtClean="0">
              <a:latin typeface="Calibri" charset="0"/>
              <a:ea typeface="ＭＳ Ｐゴシック" charset="0"/>
            </a:endParaRPr>
          </a:p>
          <a:p>
            <a:pPr eaLnBrk="1" hangingPunct="1"/>
            <a:r>
              <a:rPr lang="en-US" dirty="0" smtClean="0">
                <a:latin typeface="Calibri" charset="0"/>
                <a:ea typeface="ＭＳ Ｐゴシック" charset="0"/>
                <a:cs typeface="ＭＳ Ｐゴシック" charset="0"/>
              </a:rPr>
              <a:t>Ohio</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Booming Wind Industry</a:t>
            </a:r>
          </a:p>
          <a:p>
            <a:pPr lvl="1" eaLnBrk="1" hangingPunct="1"/>
            <a:r>
              <a:rPr lang="en-US" dirty="0" smtClean="0">
                <a:latin typeface="Calibri" charset="0"/>
                <a:ea typeface="ＭＳ Ｐゴシック" charset="0"/>
              </a:rPr>
              <a:t>80,000 new jobs, primarily manufacturing</a:t>
            </a:r>
          </a:p>
          <a:p>
            <a:pPr lvl="1" eaLnBrk="1" hangingPunct="1"/>
            <a:r>
              <a:rPr lang="en-US" dirty="0" smtClean="0">
                <a:latin typeface="Calibri" charset="0"/>
                <a:ea typeface="ＭＳ Ｐゴシック" charset="0"/>
              </a:rPr>
              <a:t>173 manufacturers actively supplying, with nearly 350 more on the way</a:t>
            </a:r>
          </a:p>
        </p:txBody>
      </p:sp>
      <p:sp>
        <p:nvSpPr>
          <p:cNvPr id="4" name="Slide Number Placeholder 3"/>
          <p:cNvSpPr>
            <a:spLocks noGrp="1"/>
          </p:cNvSpPr>
          <p:nvPr>
            <p:ph type="sldNum" sz="quarter" idx="10"/>
          </p:nvPr>
        </p:nvSpPr>
        <p:spPr/>
        <p:txBody>
          <a:bodyPr/>
          <a:lstStyle/>
          <a:p>
            <a:fld id="{108FAC2C-0045-0446-90EC-D5A69EE6B611}" type="slidenum">
              <a:rPr lang="en-US" smtClean="0"/>
              <a:pPr/>
              <a:t>32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6532814"/>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Kentucky </a:t>
            </a:r>
            <a:r>
              <a:rPr lang="en-US" dirty="0" smtClean="0">
                <a:latin typeface="Calibri" charset="0"/>
                <a:ea typeface="ＭＳ Ｐゴシック" charset="0"/>
                <a:cs typeface="ＭＳ Ｐゴシック" charset="0"/>
              </a:rPr>
              <a:t>needs to invest in energy efficiency! *</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In 2007, we spent</a:t>
            </a:r>
            <a:r>
              <a:rPr lang="en-US" baseline="0" dirty="0" smtClean="0">
                <a:latin typeface="Calibri" charset="0"/>
                <a:ea typeface="ＭＳ Ｐゴシック" charset="0"/>
                <a:cs typeface="ＭＳ Ｐゴシック" charset="0"/>
              </a:rPr>
              <a:t> just 50 cents per person on energy efficiency. But in 2008, </a:t>
            </a:r>
            <a:r>
              <a:rPr lang="en-US" dirty="0" smtClean="0">
                <a:latin typeface="Calibri" charset="0"/>
                <a:ea typeface="ＭＳ Ｐゴシック" charset="0"/>
                <a:cs typeface="ＭＳ Ｐゴシック" charset="0"/>
              </a:rPr>
              <a:t>House Bill 2 was passed in the KY legislature giving tax credits for energy efficiency improvements on residential, commercial, and state buildings. Our budget troubles, however, have</a:t>
            </a:r>
            <a:r>
              <a:rPr lang="en-US" baseline="0" dirty="0" smtClean="0">
                <a:latin typeface="Calibri" charset="0"/>
                <a:ea typeface="ＭＳ Ｐゴシック" charset="0"/>
                <a:cs typeface="ＭＳ Ｐゴシック" charset="0"/>
              </a:rPr>
              <a:t> put some of this work on hold. We really need legislation that </a:t>
            </a:r>
            <a:r>
              <a:rPr lang="en-US" dirty="0" smtClean="0">
                <a:latin typeface="Calibri" charset="0"/>
                <a:ea typeface="ＭＳ Ｐゴシック" charset="0"/>
                <a:cs typeface="ＭＳ Ｐゴシック" charset="0"/>
              </a:rPr>
              <a:t>helps homeowners pay for the up-front costs of improvements through loan programs or on-bill financing. *</a:t>
            </a:r>
          </a:p>
        </p:txBody>
      </p:sp>
      <p:sp>
        <p:nvSpPr>
          <p:cNvPr id="4" name="Slide Number Placeholder 3"/>
          <p:cNvSpPr>
            <a:spLocks noGrp="1"/>
          </p:cNvSpPr>
          <p:nvPr>
            <p:ph type="sldNum" sz="quarter" idx="10"/>
          </p:nvPr>
        </p:nvSpPr>
        <p:spPr/>
        <p:txBody>
          <a:bodyPr/>
          <a:lstStyle/>
          <a:p>
            <a:fld id="{108FAC2C-0045-0446-90EC-D5A69EE6B611}" type="slidenum">
              <a:rPr lang="en-US" smtClean="0"/>
              <a:pPr/>
              <a:t>33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836198"/>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cs typeface="ＭＳ Ｐゴシック" charset="0"/>
              </a:rPr>
              <a:t>We </a:t>
            </a:r>
            <a:r>
              <a:rPr lang="en-US" dirty="0" smtClean="0">
                <a:latin typeface="Calibri" charset="0"/>
                <a:ea typeface="ＭＳ Ｐゴシック" charset="0"/>
                <a:cs typeface="ＭＳ Ｐゴシック" charset="0"/>
              </a:rPr>
              <a:t>also need to pass Renewable Energy Portfolio Standards, sometimes also called Renewable &amp; Efficiency Portfolio Standards</a:t>
            </a:r>
            <a:r>
              <a:rPr lang="en-US" baseline="0" dirty="0" smtClean="0">
                <a:latin typeface="Calibri" charset="0"/>
                <a:ea typeface="ＭＳ Ｐゴシック" charset="0"/>
                <a:cs typeface="ＭＳ Ｐゴシック" charset="0"/>
              </a:rPr>
              <a:t>. These</a:t>
            </a:r>
            <a:r>
              <a:rPr lang="en-US" dirty="0" smtClean="0">
                <a:latin typeface="Calibri" charset="0"/>
                <a:ea typeface="ＭＳ Ｐゴシック" charset="0"/>
                <a:cs typeface="ＭＳ Ｐゴシック" charset="0"/>
              </a:rPr>
              <a:t> require utilities in the state to produce a certain percentage of their electricity from renewable energy sources and efficiency savings by a specified future date (or dates).</a:t>
            </a: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cs typeface="ＭＳ Ｐゴシック" charset="0"/>
              </a:rPr>
              <a:t>You can see that many of our neighboring states have some sort of REPS, including the coal states of Ohio, Pennsylvania, West Virginia, Virginia, and Illinois. Out of the 50 states, 37 have some form of REPS. Oklahoma recently set a goal of 15% of energy production from efficiencies and renewables by 2015. *</a:t>
            </a: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108FAC2C-0045-0446-90EC-D5A69EE6B611}" type="slidenum">
              <a:rPr lang="en-US" smtClean="0"/>
              <a:pPr/>
              <a:t>34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7800228"/>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This </a:t>
            </a:r>
            <a:r>
              <a:rPr lang="en-US" dirty="0" smtClean="0">
                <a:latin typeface="Calibri" charset="0"/>
                <a:ea typeface="ＭＳ Ｐゴシック" charset="0"/>
                <a:cs typeface="ＭＳ Ｐゴシック" charset="0"/>
              </a:rPr>
              <a:t>is a basic explanation of how feed-in tariffs, also called CLEAN </a:t>
            </a:r>
            <a:r>
              <a:rPr lang="en-US" dirty="0" smtClean="0">
                <a:latin typeface="Calibri" charset="0"/>
                <a:ea typeface="ＭＳ Ｐゴシック" charset="0"/>
                <a:cs typeface="ＭＳ Ｐゴシック" charset="0"/>
              </a:rPr>
              <a:t>contracts (clean,</a:t>
            </a:r>
            <a:r>
              <a:rPr lang="en-US" baseline="0" dirty="0" smtClean="0">
                <a:latin typeface="Calibri" charset="0"/>
                <a:ea typeface="ＭＳ Ｐゴシック" charset="0"/>
                <a:cs typeface="ＭＳ Ｐゴシック" charset="0"/>
              </a:rPr>
              <a:t> local energy accessible now)</a:t>
            </a:r>
            <a:r>
              <a:rPr lang="en-US"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work. Some key characteristics of them that have made them so successful in other states and countries are:</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-long-term contracts</a:t>
            </a:r>
          </a:p>
          <a:p>
            <a:r>
              <a:rPr lang="en-US" dirty="0" smtClean="0">
                <a:latin typeface="Calibri" charset="0"/>
                <a:ea typeface="ＭＳ Ｐゴシック" charset="0"/>
                <a:cs typeface="ＭＳ Ｐゴシック" charset="0"/>
              </a:rPr>
              <a:t>-guaranteed rates</a:t>
            </a:r>
          </a:p>
          <a:p>
            <a:r>
              <a:rPr lang="en-US" dirty="0" smtClean="0">
                <a:latin typeface="Calibri" charset="0"/>
                <a:ea typeface="ＭＳ Ｐゴシック" charset="0"/>
                <a:cs typeface="ＭＳ Ｐゴシック" charset="0"/>
              </a:rPr>
              <a:t>-guaranteed purchase</a:t>
            </a:r>
          </a:p>
        </p:txBody>
      </p:sp>
      <p:sp>
        <p:nvSpPr>
          <p:cNvPr id="4" name="Slide Number Placeholder 3"/>
          <p:cNvSpPr>
            <a:spLocks noGrp="1"/>
          </p:cNvSpPr>
          <p:nvPr>
            <p:ph type="sldNum" sz="quarter" idx="10"/>
          </p:nvPr>
        </p:nvSpPr>
        <p:spPr/>
        <p:txBody>
          <a:bodyPr/>
          <a:lstStyle/>
          <a:p>
            <a:fld id="{108FAC2C-0045-0446-90EC-D5A69EE6B611}" type="slidenum">
              <a:rPr lang="en-US" smtClean="0"/>
              <a:pPr/>
              <a:t>35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0237847"/>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36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7099657"/>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It </a:t>
            </a:r>
            <a:r>
              <a:rPr lang="en-US" dirty="0" smtClean="0">
                <a:latin typeface="Calibri" charset="0"/>
                <a:ea typeface="ＭＳ Ｐゴシック" charset="0"/>
                <a:cs typeface="ＭＳ Ｐゴシック" charset="0"/>
              </a:rPr>
              <a:t>is past time</a:t>
            </a:r>
            <a:r>
              <a:rPr lang="en-US" baseline="0" dirty="0" smtClean="0">
                <a:latin typeface="Calibri" charset="0"/>
                <a:ea typeface="ＭＳ Ｐゴシック" charset="0"/>
                <a:cs typeface="ＭＳ Ｐゴシック" charset="0"/>
              </a:rPr>
              <a:t> for Kentucky to transition to clean, affordable, and sustainable energy solutions. If we can put these solutions in place, we can *</a:t>
            </a:r>
          </a:p>
          <a:p>
            <a:pPr marL="171450" indent="-171450" eaLnBrk="1" hangingPunct="1">
              <a:spcBef>
                <a:spcPct val="0"/>
              </a:spcBef>
              <a:buFont typeface="Arial"/>
              <a:buChar char="•"/>
            </a:pPr>
            <a:r>
              <a:rPr lang="en-US" baseline="0" dirty="0" smtClean="0">
                <a:latin typeface="Calibri" charset="0"/>
                <a:ea typeface="ＭＳ Ｐゴシック" charset="0"/>
                <a:cs typeface="ＭＳ Ｐゴシック" charset="0"/>
              </a:rPr>
              <a:t>Create local jobs and grow Kentucky’s economy *</a:t>
            </a:r>
          </a:p>
          <a:p>
            <a:pPr marL="171450" indent="-171450" eaLnBrk="1" hangingPunct="1">
              <a:spcBef>
                <a:spcPct val="0"/>
              </a:spcBef>
              <a:buFont typeface="Arial"/>
              <a:buChar char="•"/>
            </a:pPr>
            <a:r>
              <a:rPr lang="en-US" baseline="0" dirty="0" smtClean="0">
                <a:latin typeface="Calibri" charset="0"/>
                <a:ea typeface="ＭＳ Ｐゴシック" charset="0"/>
                <a:cs typeface="ＭＳ Ｐゴシック" charset="0"/>
              </a:rPr>
              <a:t>Save money for Kentucky’s families, farms, governments, and businesses *</a:t>
            </a:r>
          </a:p>
          <a:p>
            <a:pPr marL="171450" indent="-171450" eaLnBrk="1" hangingPunct="1">
              <a:spcBef>
                <a:spcPct val="0"/>
              </a:spcBef>
              <a:buFont typeface="Arial"/>
              <a:buChar char="•"/>
            </a:pPr>
            <a:r>
              <a:rPr lang="en-US" baseline="0" dirty="0" smtClean="0">
                <a:latin typeface="Calibri" charset="0"/>
                <a:ea typeface="ＭＳ Ｐゴシック" charset="0"/>
                <a:cs typeface="ＭＳ Ｐゴシック" charset="0"/>
              </a:rPr>
              <a:t>Improve Kentuckians’ health and our environment *</a:t>
            </a:r>
          </a:p>
          <a:p>
            <a:pPr marL="171450" indent="-171450" eaLnBrk="1" hangingPunct="1">
              <a:spcBef>
                <a:spcPct val="0"/>
              </a:spcBef>
              <a:buFont typeface="Arial"/>
              <a:buChar char="•"/>
            </a:pPr>
            <a:r>
              <a:rPr lang="en-US" baseline="0" dirty="0" smtClean="0">
                <a:latin typeface="Calibri" charset="0"/>
                <a:ea typeface="ＭＳ Ｐゴシック" charset="0"/>
                <a:cs typeface="ＭＳ Ｐゴシック" charset="0"/>
              </a:rPr>
              <a:t>Build on Kentucky’s clean energy momentum *</a:t>
            </a:r>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108FAC2C-0045-0446-90EC-D5A69EE6B611}" type="slidenum">
              <a:rPr lang="en-US" smtClean="0"/>
              <a:pPr/>
              <a:t>37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7661031"/>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By </a:t>
            </a:r>
            <a:r>
              <a:rPr lang="en-US" dirty="0" smtClean="0">
                <a:latin typeface="Calibri" charset="0"/>
                <a:ea typeface="ＭＳ Ｐゴシック" charset="0"/>
                <a:cs typeface="ＭＳ Ｐゴシック" charset="0"/>
              </a:rPr>
              <a:t>working together we can develop the ideas, resources, public understanding and political support necessary to advance solutions that can help all Kentuckians save money and energy, especially those who are most vulnerable to rising costs and rapidly changing energy conditions.</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And, opportunities exist. We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ve mentioned many today</a:t>
            </a:r>
            <a:r>
              <a:rPr lang="en-US" dirty="0" smtClean="0">
                <a:latin typeface="Calibri" charset="0"/>
                <a:ea typeface="ＭＳ Ｐゴシック" charset="0"/>
                <a:cs typeface="ＭＳ Ｐゴシック" charset="0"/>
              </a:rPr>
              <a:t>!</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For more information, visit </a:t>
            </a:r>
            <a:r>
              <a:rPr lang="en-US" dirty="0" err="1" smtClean="0">
                <a:latin typeface="Calibri" charset="0"/>
                <a:ea typeface="ＭＳ Ｐゴシック" charset="0"/>
                <a:cs typeface="ＭＳ Ｐゴシック" charset="0"/>
              </a:rPr>
              <a:t>www.kysea.org</a:t>
            </a:r>
            <a:r>
              <a:rPr lang="en-US" smtClean="0">
                <a:latin typeface="Calibri" charset="0"/>
                <a:ea typeface="ＭＳ Ｐゴシック" charset="0"/>
                <a:cs typeface="ＭＳ Ｐゴシック" charset="0"/>
              </a:rPr>
              <a:t>. </a:t>
            </a:r>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38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833462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We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re </a:t>
            </a:r>
            <a:r>
              <a:rPr lang="en-US" dirty="0" smtClean="0">
                <a:latin typeface="Calibri" charset="0"/>
                <a:ea typeface="ＭＳ Ｐゴシック" charset="0"/>
                <a:cs typeface="ＭＳ Ｐゴシック" charset="0"/>
              </a:rPr>
              <a:t>going to briefly run through each type of clean, sustainable energy that we think has potential for Kentucky. We aren</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t renewable energy experts, but we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ll give you some basic information about each.</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We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ll cover - </a:t>
            </a:r>
          </a:p>
          <a:p>
            <a:r>
              <a:rPr lang="en-US" dirty="0" smtClean="0">
                <a:latin typeface="Calibri" charset="0"/>
                <a:ea typeface="ＭＳ Ｐゴシック" charset="0"/>
                <a:cs typeface="ＭＳ Ｐゴシック" charset="0"/>
              </a:rPr>
              <a:t>-what it is</a:t>
            </a:r>
          </a:p>
          <a:p>
            <a:r>
              <a:rPr lang="en-US" dirty="0" smtClean="0">
                <a:latin typeface="Calibri" charset="0"/>
                <a:ea typeface="ＭＳ Ｐゴシック" charset="0"/>
                <a:cs typeface="ＭＳ Ｐゴシック" charset="0"/>
              </a:rPr>
              <a:t>-what is the potential</a:t>
            </a:r>
          </a:p>
          <a:p>
            <a:r>
              <a:rPr lang="en-US" dirty="0" smtClean="0">
                <a:latin typeface="Calibri" charset="0"/>
                <a:ea typeface="ＭＳ Ｐゴシック" charset="0"/>
                <a:cs typeface="ＭＳ Ｐゴシック" charset="0"/>
              </a:rPr>
              <a:t>-what are the benefits </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After we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ve done that, we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re going to spend a few minutes reviewing what Kentucky is doing well in terms of sustainable energy and what stands in the way of us having more of it .</a:t>
            </a:r>
          </a:p>
        </p:txBody>
      </p:sp>
      <p:sp>
        <p:nvSpPr>
          <p:cNvPr id="4" name="Slide Number Placeholder 3"/>
          <p:cNvSpPr>
            <a:spLocks noGrp="1"/>
          </p:cNvSpPr>
          <p:nvPr>
            <p:ph type="sldNum" sz="quarter" idx="10"/>
          </p:nvPr>
        </p:nvSpPr>
        <p:spPr/>
        <p:txBody>
          <a:bodyPr/>
          <a:lstStyle/>
          <a:p>
            <a:fld id="{108FAC2C-0045-0446-90EC-D5A69EE6B611}"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85845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latin typeface="Calibri" charset="0"/>
                <a:ea typeface="ＭＳ Ｐゴシック" charset="0"/>
                <a:cs typeface="ＭＳ Ｐゴシック" charset="0"/>
              </a:rPr>
              <a:t>There </a:t>
            </a:r>
            <a:r>
              <a:rPr lang="en-US" sz="1200" dirty="0" smtClean="0">
                <a:latin typeface="Calibri" charset="0"/>
                <a:ea typeface="ＭＳ Ｐゴシック" charset="0"/>
                <a:cs typeface="ＭＳ Ｐゴシック" charset="0"/>
              </a:rPr>
              <a:t>are at least three key factors to consider when trying to assess the potential for EE and RE in Kentucky. The first is what</a:t>
            </a:r>
            <a:r>
              <a:rPr lang="ja-JP" altLang="en-US" sz="1200" dirty="0" smtClean="0">
                <a:latin typeface="Calibri" charset="0"/>
                <a:ea typeface="ＭＳ Ｐゴシック" charset="0"/>
                <a:cs typeface="ＭＳ Ｐゴシック" charset="0"/>
              </a:rPr>
              <a:t>’</a:t>
            </a:r>
            <a:r>
              <a:rPr lang="en-US" sz="1200" dirty="0" smtClean="0">
                <a:latin typeface="Calibri" charset="0"/>
                <a:ea typeface="ＭＳ Ｐゴシック" charset="0"/>
                <a:cs typeface="ＭＳ Ｐゴシック" charset="0"/>
              </a:rPr>
              <a:t>s the actual amount of the resource in Kentucky. How many south-facing rooftops do we have? How many acres of land with decent wind speeds? How many existing dams suitable for hydro? How many poorly insulated manufactured homes are there?</a:t>
            </a:r>
          </a:p>
          <a:p>
            <a:pPr>
              <a:lnSpc>
                <a:spcPct val="80000"/>
              </a:lnSpc>
            </a:pPr>
            <a:r>
              <a:rPr lang="en-US" sz="1200" dirty="0" smtClean="0">
                <a:latin typeface="Calibri" charset="0"/>
                <a:ea typeface="ＭＳ Ｐゴシック" charset="0"/>
                <a:cs typeface="ＭＳ Ｐゴシック" charset="0"/>
              </a:rPr>
              <a:t> </a:t>
            </a:r>
          </a:p>
          <a:p>
            <a:pPr>
              <a:lnSpc>
                <a:spcPct val="80000"/>
              </a:lnSpc>
            </a:pPr>
            <a:r>
              <a:rPr lang="en-US" sz="1200" dirty="0" smtClean="0">
                <a:latin typeface="Calibri" charset="0"/>
                <a:ea typeface="ＭＳ Ｐゴシック" charset="0"/>
                <a:cs typeface="ＭＳ Ｐゴシック" charset="0"/>
              </a:rPr>
              <a:t>Another question to consider is what percentage of the time could we expect a renewable system to operate, based on what we know of local weather patterns? This is often referred to as the technology</a:t>
            </a:r>
            <a:r>
              <a:rPr lang="ja-JP" altLang="en-US" sz="1200" dirty="0" smtClean="0">
                <a:latin typeface="Calibri" charset="0"/>
                <a:ea typeface="ＭＳ Ｐゴシック" charset="0"/>
                <a:cs typeface="ＭＳ Ｐゴシック" charset="0"/>
              </a:rPr>
              <a:t>’</a:t>
            </a:r>
            <a:r>
              <a:rPr lang="en-US" sz="1200" dirty="0" smtClean="0">
                <a:latin typeface="Calibri" charset="0"/>
                <a:ea typeface="ＭＳ Ｐゴシック" charset="0"/>
                <a:cs typeface="ＭＳ Ｐゴシック" charset="0"/>
              </a:rPr>
              <a:t>s </a:t>
            </a:r>
            <a:r>
              <a:rPr lang="ja-JP" altLang="en-US" sz="1200" dirty="0" smtClean="0">
                <a:latin typeface="Calibri" charset="0"/>
                <a:ea typeface="ＭＳ Ｐゴシック" charset="0"/>
                <a:cs typeface="ＭＳ Ｐゴシック" charset="0"/>
              </a:rPr>
              <a:t>“</a:t>
            </a:r>
            <a:r>
              <a:rPr lang="en-US" sz="1200" dirty="0" smtClean="0">
                <a:latin typeface="Calibri" charset="0"/>
                <a:ea typeface="ＭＳ Ｐゴシック" charset="0"/>
                <a:cs typeface="ＭＳ Ｐゴシック" charset="0"/>
              </a:rPr>
              <a:t>capacity factor.</a:t>
            </a:r>
            <a:r>
              <a:rPr lang="ja-JP" altLang="en-US" sz="1200" dirty="0" smtClean="0">
                <a:latin typeface="Calibri" charset="0"/>
                <a:ea typeface="ＭＳ Ｐゴシック" charset="0"/>
                <a:cs typeface="ＭＳ Ｐゴシック" charset="0"/>
              </a:rPr>
              <a:t>”</a:t>
            </a:r>
            <a:endParaRPr lang="en-US" sz="1200" dirty="0" smtClean="0">
              <a:latin typeface="Calibri" charset="0"/>
              <a:ea typeface="ＭＳ Ｐゴシック" charset="0"/>
              <a:cs typeface="ＭＳ Ｐゴシック" charset="0"/>
            </a:endParaRPr>
          </a:p>
          <a:p>
            <a:pPr>
              <a:lnSpc>
                <a:spcPct val="80000"/>
              </a:lnSpc>
            </a:pPr>
            <a:r>
              <a:rPr lang="en-US" sz="1200" dirty="0" smtClean="0">
                <a:latin typeface="Calibri" charset="0"/>
                <a:ea typeface="ＭＳ Ｐゴシック" charset="0"/>
                <a:cs typeface="ＭＳ Ｐゴシック" charset="0"/>
              </a:rPr>
              <a:t> </a:t>
            </a:r>
          </a:p>
          <a:p>
            <a:pPr>
              <a:lnSpc>
                <a:spcPct val="80000"/>
              </a:lnSpc>
            </a:pPr>
            <a:r>
              <a:rPr lang="en-US" sz="1200" dirty="0" smtClean="0">
                <a:latin typeface="Calibri" charset="0"/>
                <a:ea typeface="ＭＳ Ｐゴシック" charset="0"/>
                <a:cs typeface="ＭＳ Ｐゴシック" charset="0"/>
              </a:rPr>
              <a:t>Finally, we would want to evaluate the total lifetime costs of a renewable system – including installation, maintenance and operations, and fuel – relative to those same costs for new coal, gas or nuclear plants. (Or, for a customer installed renewable system, we would want to evaluate the lifetime costs relative to the expected retail price of electricity.)</a:t>
            </a:r>
          </a:p>
          <a:p>
            <a:pPr>
              <a:lnSpc>
                <a:spcPct val="80000"/>
              </a:lnSpc>
            </a:pPr>
            <a:r>
              <a:rPr lang="en-US" sz="1200" dirty="0" smtClean="0">
                <a:latin typeface="Calibri" charset="0"/>
                <a:ea typeface="ＭＳ Ｐゴシック" charset="0"/>
                <a:cs typeface="ＭＳ Ｐゴシック" charset="0"/>
              </a:rPr>
              <a:t> </a:t>
            </a:r>
          </a:p>
          <a:p>
            <a:pPr>
              <a:lnSpc>
                <a:spcPct val="80000"/>
              </a:lnSpc>
            </a:pPr>
            <a:r>
              <a:rPr lang="en-US" sz="1200" dirty="0" smtClean="0">
                <a:latin typeface="Calibri" charset="0"/>
                <a:ea typeface="ＭＳ Ｐゴシック" charset="0"/>
                <a:cs typeface="ＭＳ Ｐゴシック" charset="0"/>
              </a:rPr>
              <a:t>And in reality, things get even more complicated. The equation is also influenced by things like:</a:t>
            </a:r>
          </a:p>
          <a:p>
            <a:pPr>
              <a:lnSpc>
                <a:spcPct val="80000"/>
              </a:lnSpc>
            </a:pPr>
            <a:r>
              <a:rPr lang="en-US" sz="1200" dirty="0" smtClean="0">
                <a:latin typeface="Calibri" charset="0"/>
                <a:ea typeface="ＭＳ Ｐゴシック" charset="0"/>
                <a:cs typeface="ＭＳ Ｐゴシック" charset="0"/>
              </a:rPr>
              <a:t>changing technology, </a:t>
            </a:r>
          </a:p>
          <a:p>
            <a:pPr>
              <a:lnSpc>
                <a:spcPct val="80000"/>
              </a:lnSpc>
            </a:pPr>
            <a:r>
              <a:rPr lang="en-US" sz="1200" dirty="0" smtClean="0">
                <a:latin typeface="Calibri" charset="0"/>
                <a:ea typeface="ＭＳ Ｐゴシック" charset="0"/>
                <a:cs typeface="ＭＳ Ｐゴシック" charset="0"/>
              </a:rPr>
              <a:t>how easy or hard it is to get access to loans to build new systems, </a:t>
            </a:r>
          </a:p>
          <a:p>
            <a:pPr>
              <a:lnSpc>
                <a:spcPct val="80000"/>
              </a:lnSpc>
            </a:pPr>
            <a:r>
              <a:rPr lang="en-US" sz="1200" dirty="0" smtClean="0">
                <a:latin typeface="Calibri" charset="0"/>
                <a:ea typeface="ＭＳ Ｐゴシック" charset="0"/>
                <a:cs typeface="ＭＳ Ｐゴシック" charset="0"/>
              </a:rPr>
              <a:t>whether or not there are good transmission lines from the places where the renewable resources are best, </a:t>
            </a:r>
          </a:p>
          <a:p>
            <a:pPr>
              <a:lnSpc>
                <a:spcPct val="80000"/>
              </a:lnSpc>
            </a:pPr>
            <a:r>
              <a:rPr lang="en-US" sz="1200" dirty="0" smtClean="0">
                <a:latin typeface="Calibri" charset="0"/>
                <a:ea typeface="ＭＳ Ｐゴシック" charset="0"/>
                <a:cs typeface="ＭＳ Ｐゴシック" charset="0"/>
              </a:rPr>
              <a:t>whether or not we have a trained workforce, </a:t>
            </a:r>
          </a:p>
          <a:p>
            <a:pPr>
              <a:lnSpc>
                <a:spcPct val="80000"/>
              </a:lnSpc>
            </a:pPr>
            <a:r>
              <a:rPr lang="en-US" sz="1200" dirty="0" smtClean="0">
                <a:latin typeface="Calibri" charset="0"/>
                <a:ea typeface="ＭＳ Ｐゴシック" charset="0"/>
                <a:cs typeface="ＭＳ Ｐゴシック" charset="0"/>
              </a:rPr>
              <a:t>how easy or hard it is to get access to specific sites (whether those are dams on a river or land on windy hilltop), </a:t>
            </a:r>
          </a:p>
          <a:p>
            <a:pPr>
              <a:lnSpc>
                <a:spcPct val="80000"/>
              </a:lnSpc>
            </a:pPr>
            <a:r>
              <a:rPr lang="en-US" sz="1200" dirty="0" smtClean="0">
                <a:latin typeface="Calibri" charset="0"/>
                <a:ea typeface="ＭＳ Ｐゴシック" charset="0"/>
                <a:cs typeface="ＭＳ Ｐゴシック" charset="0"/>
              </a:rPr>
              <a:t>and how much uncertainty there is around things like future costs, future regulations, future demand.</a:t>
            </a:r>
          </a:p>
          <a:p>
            <a:pPr>
              <a:lnSpc>
                <a:spcPct val="80000"/>
              </a:lnSpc>
            </a:pPr>
            <a:r>
              <a:rPr lang="en-US" sz="1200" dirty="0" smtClean="0">
                <a:latin typeface="Calibri" charset="0"/>
                <a:ea typeface="ＭＳ Ｐゴシック" charset="0"/>
                <a:cs typeface="ＭＳ Ｐゴシック" charset="0"/>
              </a:rPr>
              <a:t> </a:t>
            </a:r>
          </a:p>
          <a:p>
            <a:pPr>
              <a:lnSpc>
                <a:spcPct val="80000"/>
              </a:lnSpc>
            </a:pPr>
            <a:r>
              <a:rPr lang="en-US" sz="1200" dirty="0" smtClean="0">
                <a:latin typeface="Calibri" charset="0"/>
                <a:ea typeface="ＭＳ Ｐゴシック" charset="0"/>
                <a:cs typeface="ＭＳ Ｐゴシック" charset="0"/>
              </a:rPr>
              <a:t>Lastly, public policy at the local, state and national levels greatly improve or limit the potential for renewable energy and energy efficiency in Kentucky. All of these equations change if, for example, there is a price on the cost of carbon dioxide emissions. Or if Kentucky offered a guaranteed price to developers of renewable energy in our state. Or if our utilities were required to get an increasing share of their electricity from renewables and efficiency. </a:t>
            </a:r>
          </a:p>
          <a:p>
            <a:pPr>
              <a:lnSpc>
                <a:spcPct val="80000"/>
              </a:lnSpc>
            </a:pPr>
            <a:endParaRPr lang="en-US" sz="1200"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42856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dirty="0" smtClean="0"/>
              <a:t>,</a:t>
            </a:r>
            <a:r>
              <a:rPr lang="en-US" baseline="0" dirty="0" smtClean="0"/>
              <a:t> we’ll look at Energy Efficiency. *</a:t>
            </a:r>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296760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Energy</a:t>
            </a:r>
            <a:r>
              <a:rPr lang="en-US" baseline="0" dirty="0" smtClean="0">
                <a:latin typeface="Calibri" charset="0"/>
                <a:ea typeface="ＭＳ Ｐゴシック" charset="0"/>
                <a:cs typeface="ＭＳ Ｐゴシック" charset="0"/>
              </a:rPr>
              <a:t> </a:t>
            </a:r>
            <a:r>
              <a:rPr lang="en-US" baseline="0" dirty="0" smtClean="0">
                <a:latin typeface="Calibri" charset="0"/>
                <a:ea typeface="ＭＳ Ｐゴシック" charset="0"/>
                <a:cs typeface="ＭＳ Ｐゴシック" charset="0"/>
              </a:rPr>
              <a:t>efficiency is anything and everything we do to make more efficient use of the energy we consume—insulating our homes and businesses, buying Energy Star appliances, installing double-paned windows, sealing leaks around doors and windows, switching from incandescent bulbs to “curly” ones, turning off the lights when we leave a room, making sure that the tires in our vehicles are inflated to the proper pressure, driving at slower speeds (55mph is the most fuel efficient speed for driving), planning your errands so that you don</a:t>
            </a:r>
            <a:r>
              <a:rPr lang="fr-FR" baseline="0" dirty="0" smtClean="0">
                <a:latin typeface="Calibri" charset="0"/>
                <a:ea typeface="ＭＳ Ｐゴシック" charset="0"/>
                <a:cs typeface="ＭＳ Ｐゴシック" charset="0"/>
              </a:rPr>
              <a:t>’</a:t>
            </a:r>
            <a:r>
              <a:rPr lang="en-US" baseline="0" dirty="0" smtClean="0">
                <a:latin typeface="Calibri" charset="0"/>
                <a:ea typeface="ＭＳ Ｐゴシック" charset="0"/>
                <a:cs typeface="ＭＳ Ｐゴシック" charset="0"/>
              </a:rPr>
              <a:t>t have to backtrack—you get the idea. *</a:t>
            </a:r>
            <a:endParaRPr lang="en-US"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273586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The </a:t>
            </a:r>
            <a:r>
              <a:rPr lang="en-US" dirty="0" smtClean="0">
                <a:latin typeface="Calibri" charset="0"/>
                <a:ea typeface="ＭＳ Ｐゴシック" charset="0"/>
                <a:cs typeface="ＭＳ Ｐゴシック" charset="0"/>
              </a:rPr>
              <a:t>potential for savings is enormous.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Calibri" charset="0"/>
                <a:ea typeface="ＭＳ Ｐゴシック" charset="0"/>
                <a:cs typeface="ＭＳ Ｐゴシック" charset="0"/>
              </a:rPr>
              <a:t>We know that we’re using more energy per person every day, but if we put a strong program of energy efficiency in place, we could save an amount equal to the amount of the projected increase.</a:t>
            </a:r>
            <a:r>
              <a:rPr lang="en-US" baseline="0" dirty="0" smtClean="0">
                <a:latin typeface="Calibri" charset="0"/>
                <a:ea typeface="ＭＳ Ｐゴシック" charset="0"/>
                <a:cs typeface="ＭＳ Ｐゴシック" charset="0"/>
              </a:rPr>
              <a:t> (</a:t>
            </a:r>
            <a:r>
              <a:rPr lang="en-US" altLang="ja-JP" dirty="0" smtClean="0">
                <a:solidFill>
                  <a:srgbClr val="000000"/>
                </a:solidFill>
                <a:ea typeface="ＭＳ Ｐゴシック" charset="0"/>
                <a:cs typeface="Calibri" charset="0"/>
              </a:rPr>
              <a:t> Kentucky Pollution Prevention Center) *</a:t>
            </a:r>
            <a:endParaRPr lang="en-US" baseline="0" dirty="0" smtClean="0">
              <a:latin typeface="Calibri" charset="0"/>
              <a:ea typeface="ＭＳ Ｐゴシック" charset="0"/>
              <a:cs typeface="ＭＳ Ｐゴシック" charset="0"/>
            </a:endParaRPr>
          </a:p>
          <a:p>
            <a:pPr marL="171450" indent="-171450">
              <a:buFont typeface="Arial"/>
              <a:buChar char="•"/>
            </a:pPr>
            <a:r>
              <a:rPr lang="en-US" baseline="0" dirty="0" smtClean="0">
                <a:latin typeface="Calibri" charset="0"/>
                <a:ea typeface="ＭＳ Ｐゴシック" charset="0"/>
                <a:cs typeface="ＭＳ Ｐゴシック" charset="0"/>
              </a:rPr>
              <a:t>We could eliminate the need for another new power plant that would have provided all that extra energy. *</a:t>
            </a:r>
          </a:p>
          <a:p>
            <a:pPr marL="171450" indent="-171450">
              <a:buFont typeface="Arial"/>
              <a:buChar char="•"/>
            </a:pPr>
            <a:r>
              <a:rPr lang="en-US" baseline="0" dirty="0" smtClean="0">
                <a:latin typeface="Calibri" charset="0"/>
                <a:ea typeface="ＭＳ Ｐゴシック" charset="0"/>
                <a:cs typeface="ＭＳ Ｐゴシック" charset="0"/>
              </a:rPr>
              <a:t>We could cut average power bills for homes and businesses alike. *</a:t>
            </a:r>
            <a:endParaRPr lang="en-US"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08FAC2C-0045-0446-90EC-D5A69EE6B611}"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084089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rPr>
              <a:t>Here’s </a:t>
            </a:r>
            <a:r>
              <a:rPr lang="en-US" dirty="0" smtClean="0">
                <a:latin typeface="Calibri" charset="0"/>
                <a:ea typeface="ＭＳ Ｐゴシック" charset="0"/>
              </a:rPr>
              <a:t>an example</a:t>
            </a:r>
            <a:r>
              <a:rPr lang="en-US" baseline="0" dirty="0" smtClean="0">
                <a:latin typeface="Calibri" charset="0"/>
                <a:ea typeface="ＭＳ Ｐゴシック" charset="0"/>
              </a:rPr>
              <a:t> of how energy efficiency measures can help. </a:t>
            </a:r>
            <a:r>
              <a:rPr lang="en-US" b="1" baseline="0" dirty="0" smtClean="0">
                <a:latin typeface="Calibri" charset="0"/>
                <a:ea typeface="ＭＳ Ｐゴシック" charset="0"/>
              </a:rPr>
              <a:t>*</a:t>
            </a:r>
            <a:endParaRPr lang="en-US" b="1" dirty="0" smtClean="0">
              <a:latin typeface="Calibri" charset="0"/>
              <a:ea typeface="ＭＳ Ｐゴシック" charset="0"/>
            </a:endParaRP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Frontier Housing, a member of the Kentucky Sustainable</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Energy Alliance, helped Drucilla, an elderly Rowan County woman living on a fixed income, to rehab her drafty, inefficient home.</a:t>
            </a:r>
            <a:r>
              <a:rPr lang="en-US" b="1" dirty="0" smtClean="0">
                <a:latin typeface="Calibri" charset="0"/>
                <a:ea typeface="ＭＳ Ｐゴシック" charset="0"/>
                <a:cs typeface="ＭＳ Ｐゴシック" charset="0"/>
              </a:rPr>
              <a:t> *</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Through a low-interest loan, Drucilla</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house received a full slate of weatherization and efficiency repairs. </a:t>
            </a:r>
            <a:r>
              <a:rPr lang="en-US" b="1" dirty="0" smtClean="0">
                <a:latin typeface="Calibri" charset="0"/>
                <a:ea typeface="ＭＳ Ｐゴシック" charset="0"/>
                <a:cs typeface="ＭＳ Ｐゴシック" charset="0"/>
              </a:rPr>
              <a:t>*</a:t>
            </a:r>
          </a:p>
          <a:p>
            <a:pPr eaLnBrk="1" hangingPunct="1">
              <a:spcBef>
                <a:spcPct val="0"/>
              </a:spcBef>
            </a:pPr>
            <a:endParaRPr lang="en-US"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cs typeface="ＭＳ Ｐゴシック" charset="0"/>
              </a:rPr>
              <a:t>Now, Drucilla lives comfortably and, even with her loan repayment, is saving on her monthly bills due to her drastically decreased utility costs. </a:t>
            </a:r>
            <a:r>
              <a:rPr lang="en-US" b="1" dirty="0" smtClean="0">
                <a:latin typeface="Calibri" charset="0"/>
                <a:ea typeface="ＭＳ Ｐゴシック" charset="0"/>
                <a:cs typeface="ＭＳ Ｐゴシック" charset="0"/>
              </a:rPr>
              <a:t>*</a:t>
            </a:r>
            <a:endParaRPr lang="en-US" dirty="0" smtClean="0">
              <a:latin typeface="Calibri" charset="0"/>
              <a:ea typeface="ＭＳ Ｐゴシック" charset="0"/>
              <a:cs typeface="ＭＳ Ｐゴシック" charset="0"/>
            </a:endParaRP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But not only does weatherization help the homeowner, it creates good jobs for construction workers—jobs that can</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t be outsourced.</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Two</a:t>
            </a:r>
            <a:r>
              <a:rPr lang="en-US" baseline="0" dirty="0" smtClean="0">
                <a:latin typeface="Calibri" charset="0"/>
                <a:ea typeface="ＭＳ Ｐゴシック" charset="0"/>
                <a:cs typeface="ＭＳ Ｐゴシック" charset="0"/>
              </a:rPr>
              <a:t> winters ago the Pine Mountain Settlement School received a grant to rehab some homes in Harlan County. At one manufactured home, the family reported that their electricity bill was $500 in January before the rehab was done and then $100 in February after the work was completed.</a:t>
            </a:r>
            <a:r>
              <a:rPr lang="en-US" dirty="0" smtClean="0">
                <a:latin typeface="Calibri" charset="0"/>
                <a:ea typeface="ＭＳ Ｐゴシック" charset="0"/>
                <a:cs typeface="ＭＳ Ｐゴシック" charset="0"/>
              </a:rPr>
              <a:t> The potential is great! </a:t>
            </a:r>
            <a:r>
              <a:rPr lang="en-US" b="1" dirty="0" smtClean="0">
                <a:latin typeface="Calibri" charset="0"/>
                <a:ea typeface="ＭＳ Ｐゴシック" charset="0"/>
                <a:cs typeface="ＭＳ Ｐゴシック" charset="0"/>
              </a:rPr>
              <a:t>*</a:t>
            </a:r>
          </a:p>
        </p:txBody>
      </p:sp>
      <p:sp>
        <p:nvSpPr>
          <p:cNvPr id="4" name="Slide Number Placeholder 3"/>
          <p:cNvSpPr>
            <a:spLocks noGrp="1"/>
          </p:cNvSpPr>
          <p:nvPr>
            <p:ph type="sldNum" sz="quarter" idx="10"/>
          </p:nvPr>
        </p:nvSpPr>
        <p:spPr/>
        <p:txBody>
          <a:bodyPr/>
          <a:lstStyle/>
          <a:p>
            <a:fld id="{108FAC2C-0045-0446-90EC-D5A69EE6B611}"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350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3508C1-AC71-B342-ADCA-F8FCCE48A4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3508C1-AC71-B342-ADCA-F8FCCE48A40A}"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3508C1-AC71-B342-ADCA-F8FCCE48A40A}"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3508C1-AC71-B342-ADCA-F8FCCE48A40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3508C1-AC71-B342-ADCA-F8FCCE48A40A}"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3508C1-AC71-B342-ADCA-F8FCCE48A40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3508C1-AC71-B342-ADCA-F8FCCE48A4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3508C1-AC71-B342-ADCA-F8FCCE48A4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3508C1-AC71-B342-ADCA-F8FCCE48A40A}"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91EEE-BE2F-6F48-986E-70CEAA3EF6BF}" type="datetimeFigureOut">
              <a:rPr lang="en-US" smtClean="0"/>
              <a:pPr/>
              <a:t>11/15/11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3508C1-AC71-B342-ADCA-F8FCCE48A40A}"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5691EEE-BE2F-6F48-986E-70CEAA3EF6BF}" type="datetimeFigureOut">
              <a:rPr lang="en-US" smtClean="0"/>
              <a:pPr/>
              <a:t>11/15/11</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03508C1-AC71-B342-ADCA-F8FCCE48A40A}"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file:///\\localhost\Users\marylove\Desktop\!OLE_LINK2"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6759"/>
            <a:ext cx="7772400" cy="1026758"/>
          </a:xfrm>
        </p:spPr>
        <p:txBody>
          <a:bodyPr>
            <a:noAutofit/>
          </a:bodyPr>
          <a:lstStyle/>
          <a:p>
            <a:r>
              <a:rPr lang="en-US" sz="4700" dirty="0">
                <a:latin typeface="Calibri" charset="0"/>
                <a:ea typeface="ＭＳ Ｐゴシック" charset="0"/>
                <a:cs typeface="ＭＳ Ｐゴシック" charset="0"/>
              </a:rPr>
              <a:t>Renewable Energy in Kentucky</a:t>
            </a:r>
            <a:endParaRPr lang="en-US" sz="4700" dirty="0"/>
          </a:p>
        </p:txBody>
      </p:sp>
      <p:sp>
        <p:nvSpPr>
          <p:cNvPr id="3" name="Subtitle 2"/>
          <p:cNvSpPr>
            <a:spLocks noGrp="1"/>
          </p:cNvSpPr>
          <p:nvPr>
            <p:ph type="subTitle" idx="1"/>
          </p:nvPr>
        </p:nvSpPr>
        <p:spPr>
          <a:xfrm>
            <a:off x="1277018" y="2819401"/>
            <a:ext cx="6400800" cy="720212"/>
          </a:xfrm>
        </p:spPr>
        <p:txBody>
          <a:bodyPr/>
          <a:lstStyle/>
          <a:p>
            <a:r>
              <a:rPr lang="en-US" sz="3600" dirty="0"/>
              <a:t>Possibilities and Policies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8768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1795"/>
            <a:ext cx="7408333" cy="3788938"/>
          </a:xfrm>
        </p:spPr>
        <p:txBody>
          <a:bodyPr>
            <a:normAutofit/>
          </a:bodyPr>
          <a:lstStyle/>
          <a:p>
            <a:pPr marL="0" indent="0">
              <a:spcBef>
                <a:spcPct val="0"/>
              </a:spcBef>
              <a:buNone/>
            </a:pPr>
            <a:r>
              <a:rPr lang="en-US" dirty="0">
                <a:solidFill>
                  <a:srgbClr val="000000"/>
                </a:solidFill>
                <a:ea typeface="ＭＳ Ｐゴシック" charset="0"/>
                <a:cs typeface="ＭＳ Ｐゴシック" charset="0"/>
              </a:rPr>
              <a:t>The 2010 report by the Southeast Energy Efficiency Alliance found that by 2020, energy efficiency </a:t>
            </a:r>
            <a:r>
              <a:rPr lang="en-US" dirty="0" smtClean="0">
                <a:solidFill>
                  <a:srgbClr val="000000"/>
                </a:solidFill>
                <a:ea typeface="ＭＳ Ｐゴシック" charset="0"/>
                <a:cs typeface="ＭＳ Ｐゴシック" charset="0"/>
              </a:rPr>
              <a:t>could  </a:t>
            </a:r>
            <a:r>
              <a:rPr lang="en-US" dirty="0">
                <a:solidFill>
                  <a:srgbClr val="000000"/>
                </a:solidFill>
                <a:ea typeface="ＭＳ Ｐゴシック" charset="0"/>
                <a:cs typeface="ＭＳ Ｐゴシック" charset="0"/>
              </a:rPr>
              <a:t/>
            </a:r>
            <a:br>
              <a:rPr lang="en-US" dirty="0">
                <a:solidFill>
                  <a:srgbClr val="000000"/>
                </a:solidFill>
                <a:ea typeface="ＭＳ Ｐゴシック" charset="0"/>
                <a:cs typeface="ＭＳ Ｐゴシック" charset="0"/>
              </a:rPr>
            </a:br>
            <a:endParaRPr lang="en-US" dirty="0">
              <a:solidFill>
                <a:srgbClr val="000000"/>
              </a:solidFill>
              <a:ea typeface="ＭＳ Ｐゴシック" charset="0"/>
              <a:cs typeface="ＭＳ Ｐゴシック" charset="0"/>
            </a:endParaRPr>
          </a:p>
          <a:p>
            <a:pPr lvl="1">
              <a:spcBef>
                <a:spcPct val="0"/>
              </a:spcBef>
              <a:buFont typeface="Arial"/>
              <a:buChar char="•"/>
            </a:pPr>
            <a:r>
              <a:rPr lang="en-US" sz="2400" dirty="0">
                <a:solidFill>
                  <a:srgbClr val="000000"/>
                </a:solidFill>
                <a:ea typeface="ＭＳ Ｐゴシック" charset="0"/>
              </a:rPr>
              <a:t> Reduce energy bills by $41 billion</a:t>
            </a:r>
            <a:br>
              <a:rPr lang="en-US" sz="2400" dirty="0">
                <a:solidFill>
                  <a:srgbClr val="000000"/>
                </a:solidFill>
                <a:ea typeface="ＭＳ Ｐゴシック" charset="0"/>
              </a:rPr>
            </a:br>
            <a:endParaRPr lang="en-US" sz="2400" dirty="0">
              <a:solidFill>
                <a:srgbClr val="000000"/>
              </a:solidFill>
              <a:ea typeface="ＭＳ Ｐゴシック" charset="0"/>
            </a:endParaRPr>
          </a:p>
          <a:p>
            <a:pPr lvl="1">
              <a:spcBef>
                <a:spcPct val="0"/>
              </a:spcBef>
              <a:buFont typeface="Arial"/>
              <a:buChar char="•"/>
            </a:pPr>
            <a:r>
              <a:rPr lang="en-US" sz="2400" dirty="0">
                <a:solidFill>
                  <a:srgbClr val="000000"/>
                </a:solidFill>
                <a:ea typeface="ＭＳ Ｐゴシック" charset="0"/>
              </a:rPr>
              <a:t> Moderate electricity rate increases</a:t>
            </a:r>
          </a:p>
          <a:p>
            <a:pPr lvl="1">
              <a:spcBef>
                <a:spcPct val="0"/>
              </a:spcBef>
              <a:buFont typeface="Arial"/>
              <a:buChar char="•"/>
            </a:pPr>
            <a:endParaRPr lang="en-US" sz="2400" dirty="0">
              <a:solidFill>
                <a:srgbClr val="000000"/>
              </a:solidFill>
              <a:ea typeface="ＭＳ Ｐゴシック" charset="0"/>
            </a:endParaRPr>
          </a:p>
          <a:p>
            <a:pPr lvl="1">
              <a:spcBef>
                <a:spcPct val="0"/>
              </a:spcBef>
              <a:buFont typeface="Arial"/>
              <a:buChar char="•"/>
            </a:pPr>
            <a:r>
              <a:rPr lang="en-US" sz="2400" dirty="0">
                <a:solidFill>
                  <a:srgbClr val="000000"/>
                </a:solidFill>
                <a:ea typeface="ＭＳ Ｐゴシック" charset="0"/>
              </a:rPr>
              <a:t> Create 380,000 new jobs </a:t>
            </a:r>
          </a:p>
          <a:p>
            <a:pPr lvl="1">
              <a:spcBef>
                <a:spcPct val="0"/>
              </a:spcBef>
              <a:buFont typeface="Arial"/>
              <a:buChar char="•"/>
            </a:pPr>
            <a:endParaRPr lang="en-US" sz="2400" dirty="0">
              <a:solidFill>
                <a:srgbClr val="000000"/>
              </a:solidFill>
              <a:ea typeface="ＭＳ Ｐゴシック" charset="0"/>
            </a:endParaRPr>
          </a:p>
          <a:p>
            <a:pPr lvl="1">
              <a:spcBef>
                <a:spcPct val="0"/>
              </a:spcBef>
              <a:buFont typeface="Arial"/>
              <a:buChar char="•"/>
            </a:pPr>
            <a:r>
              <a:rPr lang="en-US" sz="2400" dirty="0">
                <a:solidFill>
                  <a:srgbClr val="000000"/>
                </a:solidFill>
                <a:ea typeface="ＭＳ Ｐゴシック" charset="0"/>
              </a:rPr>
              <a:t> Grow the </a:t>
            </a:r>
            <a:r>
              <a:rPr lang="en-US" sz="2400" dirty="0" smtClean="0">
                <a:solidFill>
                  <a:srgbClr val="000000"/>
                </a:solidFill>
                <a:ea typeface="ＭＳ Ｐゴシック" charset="0"/>
              </a:rPr>
              <a:t>region’s </a:t>
            </a:r>
            <a:r>
              <a:rPr lang="en-US" sz="2400" dirty="0">
                <a:solidFill>
                  <a:srgbClr val="000000"/>
                </a:solidFill>
                <a:ea typeface="ＭＳ Ｐゴシック" charset="0"/>
              </a:rPr>
              <a:t>economy by $1.23 billion</a:t>
            </a:r>
          </a:p>
          <a:p>
            <a:pPr marL="0" indent="0">
              <a:buNone/>
            </a:pPr>
            <a:endParaRPr lang="en-US" dirty="0">
              <a:solidFill>
                <a:srgbClr val="000000"/>
              </a:solidFill>
            </a:endParaRPr>
          </a:p>
        </p:txBody>
      </p:sp>
      <p:sp>
        <p:nvSpPr>
          <p:cNvPr id="3" name="Title 2"/>
          <p:cNvSpPr>
            <a:spLocks noGrp="1"/>
          </p:cNvSpPr>
          <p:nvPr>
            <p:ph type="title"/>
          </p:nvPr>
        </p:nvSpPr>
        <p:spPr/>
        <p:txBody>
          <a:bodyPr>
            <a:noAutofit/>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Energy Efficiency Investments Create Jobs</a:t>
            </a:r>
            <a:endParaRPr lang="en-US" dirty="0">
              <a:solidFill>
                <a:schemeClr val="accent3">
                  <a:lumMod val="50000"/>
                </a:schemeClr>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33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down)">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841840"/>
            <a:ext cx="7772400" cy="1292212"/>
          </a:xfrm>
        </p:spPr>
        <p:txBody>
          <a:bodyPr/>
          <a:lstStyle/>
          <a:p>
            <a:r>
              <a:rPr lang="en-US" dirty="0" smtClean="0"/>
              <a:t>Hydroelectric Power</a:t>
            </a:r>
            <a:endParaRPr lang="en-US" dirty="0"/>
          </a:p>
        </p:txBody>
      </p:sp>
      <p:sp>
        <p:nvSpPr>
          <p:cNvPr id="3" name="Text Placeholder 2"/>
          <p:cNvSpPr>
            <a:spLocks noGrp="1"/>
          </p:cNvSpPr>
          <p:nvPr>
            <p:ph type="body" idx="1"/>
          </p:nvPr>
        </p:nvSpPr>
        <p:spPr>
          <a:xfrm>
            <a:off x="663008" y="932188"/>
            <a:ext cx="7772400" cy="1445061"/>
          </a:xfrm>
        </p:spPr>
        <p:txBody>
          <a:bodyPr>
            <a:noAutofit/>
          </a:bodyPr>
          <a:lstStyle/>
          <a:p>
            <a:r>
              <a:rPr lang="en-US" sz="4400" dirty="0">
                <a:solidFill>
                  <a:schemeClr val="accent3">
                    <a:lumMod val="50000"/>
                  </a:schemeClr>
                </a:solidFill>
                <a:effectLst>
                  <a:outerShdw blurRad="50800" dist="38100" dir="2700000" algn="tl" rotWithShape="0">
                    <a:srgbClr val="000000">
                      <a:alpha val="43000"/>
                    </a:srgbClr>
                  </a:outerShdw>
                </a:effectLst>
                <a:latin typeface="+mj-lt"/>
                <a:ea typeface="ＭＳ Ｐゴシック" charset="0"/>
                <a:cs typeface="ＭＳ Ｐゴシック" charset="0"/>
              </a:rPr>
              <a:t>Kentucky’s Clean Energy Potential</a:t>
            </a:r>
            <a:endParaRPr lang="en-US" sz="4400" dirty="0">
              <a:solidFill>
                <a:schemeClr val="accent3">
                  <a:lumMod val="50000"/>
                </a:schemeClr>
              </a:solidFill>
              <a:effectLst>
                <a:outerShdw blurRad="50800" dist="38100" dir="2700000" algn="tl" rotWithShape="0">
                  <a:srgbClr val="000000">
                    <a:alpha val="43000"/>
                  </a:srgbClr>
                </a:outerShdw>
              </a:effectLst>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155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5809781"/>
            <a:ext cx="7408333" cy="877656"/>
          </a:xfrm>
        </p:spPr>
        <p:txBody>
          <a:bodyPr>
            <a:normAutofit lnSpcReduction="10000"/>
          </a:bodyPr>
          <a:lstStyle/>
          <a:p>
            <a:pPr marL="0" indent="0">
              <a:buNone/>
            </a:pPr>
            <a:r>
              <a:rPr lang="en-US" dirty="0">
                <a:solidFill>
                  <a:srgbClr val="000000"/>
                </a:solidFill>
                <a:ea typeface="ＭＳ Ｐゴシック" charset="0"/>
                <a:cs typeface="ＭＳ Ｐゴシック" charset="0"/>
              </a:rPr>
              <a:t>Mother Ann Lee Hydro plant on the </a:t>
            </a:r>
            <a:r>
              <a:rPr lang="en-US" dirty="0" smtClean="0">
                <a:solidFill>
                  <a:srgbClr val="000000"/>
                </a:solidFill>
                <a:ea typeface="ＭＳ Ｐゴシック" charset="0"/>
                <a:cs typeface="ＭＳ Ｐゴシック" charset="0"/>
              </a:rPr>
              <a:t>Kentucky </a:t>
            </a:r>
            <a:r>
              <a:rPr lang="en-US" dirty="0">
                <a:solidFill>
                  <a:srgbClr val="000000"/>
                </a:solidFill>
                <a:ea typeface="ＭＳ Ｐゴシック" charset="0"/>
                <a:cs typeface="ＭＳ Ｐゴシック" charset="0"/>
              </a:rPr>
              <a:t>River </a:t>
            </a:r>
            <a:endParaRPr lang="en-US" dirty="0" smtClean="0">
              <a:solidFill>
                <a:srgbClr val="000000"/>
              </a:solidFill>
              <a:ea typeface="ＭＳ Ｐゴシック" charset="0"/>
              <a:cs typeface="ＭＳ Ｐゴシック" charset="0"/>
            </a:endParaRPr>
          </a:p>
          <a:p>
            <a:pPr marL="0" indent="0">
              <a:buNone/>
            </a:pPr>
            <a:r>
              <a:rPr lang="en-US" dirty="0" smtClean="0">
                <a:solidFill>
                  <a:srgbClr val="000000"/>
                </a:solidFill>
                <a:ea typeface="ＭＳ Ｐゴシック" charset="0"/>
                <a:cs typeface="ＭＳ Ｐゴシック" charset="0"/>
              </a:rPr>
              <a:t>near </a:t>
            </a:r>
            <a:r>
              <a:rPr lang="en-US" dirty="0">
                <a:solidFill>
                  <a:srgbClr val="000000"/>
                </a:solidFill>
                <a:ea typeface="ＭＳ Ｐゴシック" charset="0"/>
                <a:cs typeface="ＭＳ Ｐゴシック" charset="0"/>
              </a:rPr>
              <a:t>Harrodsburg</a:t>
            </a:r>
          </a:p>
          <a:p>
            <a:endParaRPr lang="en-US" dirty="0">
              <a:solidFill>
                <a:srgbClr val="000000"/>
              </a:solidFill>
            </a:endParaRPr>
          </a:p>
        </p:txBody>
      </p:sp>
      <p:sp>
        <p:nvSpPr>
          <p:cNvPr id="3" name="Title 2"/>
          <p:cNvSpPr>
            <a:spLocks noGrp="1"/>
          </p:cNvSpPr>
          <p:nvPr>
            <p:ph type="title"/>
          </p:nvPr>
        </p:nvSpPr>
        <p:spPr/>
        <p:txBody>
          <a:bodyPr/>
          <a:lstStyle/>
          <a:p>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What is Hydroelectric Power?</a:t>
            </a:r>
            <a:endParaRPr lang="en-US" dirty="0">
              <a:solidFill>
                <a:srgbClr val="3C7483"/>
              </a:solidFill>
              <a:effectLst>
                <a:outerShdw blurRad="50800" dist="38100" dir="2700000" algn="tl" rotWithShape="0">
                  <a:srgbClr val="000000">
                    <a:alpha val="43000"/>
                  </a:srgbClr>
                </a:outerShdw>
              </a:effectLst>
            </a:endParaRPr>
          </a:p>
        </p:txBody>
      </p:sp>
      <p:pic>
        <p:nvPicPr>
          <p:cNvPr id="4" name="Picture 2" descr="C:\Users\Carrie\AppData\Local\Temp\Mother_Ann_Lee_Hydroelectric_Station.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2531320"/>
            <a:ext cx="8670925" cy="3200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2587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3406" y="4892067"/>
            <a:ext cx="3438145" cy="918678"/>
          </a:xfrm>
        </p:spPr>
        <p:txBody>
          <a:bodyPr>
            <a:normAutofit/>
          </a:bodyPr>
          <a:lstStyle/>
          <a:p>
            <a:pPr marL="0" indent="0">
              <a:buNone/>
            </a:pPr>
            <a:r>
              <a:rPr lang="en-US" dirty="0">
                <a:solidFill>
                  <a:srgbClr val="000000"/>
                </a:solidFill>
                <a:ea typeface="ＭＳ Ｐゴシック" charset="-128"/>
                <a:cs typeface="ＭＳ Ｐゴシック" charset="-128"/>
              </a:rPr>
              <a:t>887 </a:t>
            </a:r>
            <a:r>
              <a:rPr lang="en-US" dirty="0" smtClean="0">
                <a:solidFill>
                  <a:srgbClr val="000000"/>
                </a:solidFill>
                <a:ea typeface="ＭＳ Ｐゴシック" charset="-128"/>
                <a:cs typeface="ＭＳ Ｐゴシック" charset="-128"/>
              </a:rPr>
              <a:t>Megawatts potential</a:t>
            </a:r>
          </a:p>
          <a:p>
            <a:pPr marL="0" indent="0">
              <a:buNone/>
            </a:pPr>
            <a:r>
              <a:rPr lang="en-US" dirty="0" smtClean="0">
                <a:solidFill>
                  <a:srgbClr val="000000"/>
                </a:solidFill>
                <a:ea typeface="ＭＳ Ｐゴシック" charset="-128"/>
                <a:cs typeface="ＭＳ Ｐゴシック" charset="-128"/>
              </a:rPr>
              <a:t>at existing dams</a:t>
            </a:r>
            <a:endParaRPr lang="en-US" dirty="0">
              <a:solidFill>
                <a:srgbClr val="000000"/>
              </a:solidFill>
            </a:endParaRPr>
          </a:p>
        </p:txBody>
      </p:sp>
      <p:sp>
        <p:nvSpPr>
          <p:cNvPr id="3" name="Title 2"/>
          <p:cNvSpPr>
            <a:spLocks noGrp="1"/>
          </p:cNvSpPr>
          <p:nvPr>
            <p:ph type="title"/>
          </p:nvPr>
        </p:nvSpPr>
        <p:spPr/>
        <p:txBody>
          <a:bodyPr>
            <a:noAutofit/>
          </a:bodyPr>
          <a:lstStyle/>
          <a:p>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What do we know about </a:t>
            </a:r>
            <a:r>
              <a:rPr lang="en-US" dirty="0" smtClean="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KY’s </a:t>
            </a:r>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hydro-power potential?</a:t>
            </a:r>
            <a:endParaRPr lang="en-US" dirty="0">
              <a:solidFill>
                <a:srgbClr val="3C7483"/>
              </a:solidFill>
              <a:effectLst>
                <a:outerShdw blurRad="50800" dist="38100" dir="2700000" algn="tl" rotWithShape="0">
                  <a:srgbClr val="000000">
                    <a:alpha val="43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09861" y="2577689"/>
            <a:ext cx="4129088" cy="3028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5" name="Group 4"/>
          <p:cNvGrpSpPr/>
          <p:nvPr/>
        </p:nvGrpSpPr>
        <p:grpSpPr>
          <a:xfrm>
            <a:off x="409188" y="2835251"/>
            <a:ext cx="2953523" cy="2029796"/>
            <a:chOff x="298909" y="3837604"/>
            <a:chExt cx="2953523" cy="2029796"/>
          </a:xfrm>
        </p:grpSpPr>
        <p:cxnSp>
          <p:nvCxnSpPr>
            <p:cNvPr id="6" name="Straight Arrow Connector 5"/>
            <p:cNvCxnSpPr>
              <a:cxnSpLocks noChangeShapeType="1"/>
            </p:cNvCxnSpPr>
            <p:nvPr/>
          </p:nvCxnSpPr>
          <p:spPr bwMode="auto">
            <a:xfrm rot="16200000" flipH="1">
              <a:off x="1778794" y="5283994"/>
              <a:ext cx="690562" cy="476250"/>
            </a:xfrm>
            <a:prstGeom prst="straightConnector1">
              <a:avLst/>
            </a:prstGeom>
            <a:noFill/>
            <a:ln w="11429">
              <a:solidFill>
                <a:schemeClr val="accent1"/>
              </a:solidFill>
              <a:prstDash val="sysDash"/>
              <a:round/>
              <a:headEnd/>
              <a:tailEnd type="arrow" w="med" len="med"/>
            </a:ln>
            <a:effectLst>
              <a:outerShdw blurRad="50800" dist="26940" dir="5400000" rotWithShape="0">
                <a:srgbClr val="000000">
                  <a:alpha val="34999"/>
                </a:srgbClr>
              </a:outerShdw>
            </a:effectLst>
          </p:spPr>
        </p:cxnSp>
        <p:sp>
          <p:nvSpPr>
            <p:cNvPr id="7" name="Oval 6"/>
            <p:cNvSpPr/>
            <p:nvPr/>
          </p:nvSpPr>
          <p:spPr>
            <a:xfrm rot="21061333">
              <a:off x="298909" y="3837604"/>
              <a:ext cx="2953523" cy="1341349"/>
            </a:xfrm>
            <a:prstGeom prst="ellipse">
              <a:avLst/>
            </a:prstGeom>
            <a:solidFill>
              <a:schemeClr val="accent1">
                <a:tint val="95000"/>
                <a:alpha val="69000"/>
              </a:schemeClr>
            </a:solidFill>
            <a:ln>
              <a:solidFill>
                <a:schemeClr val="accent1">
                  <a:alpha val="51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8" name="TextBox 11"/>
            <p:cNvSpPr txBox="1">
              <a:spLocks noChangeArrowheads="1"/>
            </p:cNvSpPr>
            <p:nvPr/>
          </p:nvSpPr>
          <p:spPr bwMode="auto">
            <a:xfrm rot="21162629">
              <a:off x="501650" y="4017963"/>
              <a:ext cx="2703513" cy="915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latin typeface="Georgia" charset="0"/>
                </a:rPr>
                <a:t>Adding this would more than double </a:t>
              </a:r>
              <a:r>
                <a:rPr lang="en-US" sz="1800" dirty="0" smtClean="0">
                  <a:latin typeface="Georgia" charset="0"/>
                </a:rPr>
                <a:t>KY's </a:t>
              </a:r>
              <a:r>
                <a:rPr lang="en-US" sz="1800" dirty="0">
                  <a:latin typeface="Georgia" charset="0"/>
                </a:rPr>
                <a:t>current hydro generation!</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9296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49569"/>
            <a:ext cx="3022075" cy="2457070"/>
          </a:xfrm>
        </p:spPr>
        <p:txBody>
          <a:bodyPr/>
          <a:lstStyle/>
          <a:p>
            <a:pPr>
              <a:buFont typeface="Arial"/>
              <a:buChar char="•"/>
            </a:pPr>
            <a:r>
              <a:rPr lang="en-US" dirty="0">
                <a:solidFill>
                  <a:srgbClr val="000000"/>
                </a:solidFill>
                <a:ea typeface="ＭＳ Ｐゴシック" charset="0"/>
                <a:cs typeface="ＭＳ Ｐゴシック" charset="0"/>
              </a:rPr>
              <a:t>Using outflow from sewage treatment plant as hydro power</a:t>
            </a:r>
          </a:p>
          <a:p>
            <a:pPr>
              <a:buFont typeface="Arial"/>
              <a:buChar char="•"/>
            </a:pPr>
            <a:r>
              <a:rPr lang="en-US" dirty="0" smtClean="0">
                <a:solidFill>
                  <a:srgbClr val="000000"/>
                </a:solidFill>
                <a:ea typeface="ＭＳ Ｐゴシック" charset="0"/>
                <a:cs typeface="ＭＳ Ｐゴシック" charset="0"/>
              </a:rPr>
              <a:t>14 MW </a:t>
            </a:r>
            <a:r>
              <a:rPr lang="en-US" dirty="0">
                <a:solidFill>
                  <a:srgbClr val="000000"/>
                </a:solidFill>
                <a:ea typeface="ＭＳ Ｐゴシック" charset="0"/>
                <a:cs typeface="ＭＳ Ｐゴシック" charset="0"/>
              </a:rPr>
              <a:t>potential</a:t>
            </a:r>
            <a:r>
              <a:rPr lang="en-US" dirty="0">
                <a:solidFill>
                  <a:srgbClr val="000000"/>
                </a:solidFill>
                <a:latin typeface="Calibri" charset="0"/>
                <a:ea typeface="ＭＳ Ｐゴシック" charset="0"/>
                <a:cs typeface="ＭＳ Ｐゴシック" charset="0"/>
              </a:rPr>
              <a:t> </a:t>
            </a:r>
          </a:p>
          <a:p>
            <a:pPr>
              <a:buFont typeface="Arial"/>
              <a:buChar char="•"/>
            </a:pPr>
            <a:endParaRPr lang="en-US" dirty="0">
              <a:solidFill>
                <a:srgbClr val="000000"/>
              </a:solidFill>
            </a:endParaRPr>
          </a:p>
        </p:txBody>
      </p:sp>
      <p:sp>
        <p:nvSpPr>
          <p:cNvPr id="3" name="Title 2"/>
          <p:cNvSpPr>
            <a:spLocks noGrp="1"/>
          </p:cNvSpPr>
          <p:nvPr>
            <p:ph type="title"/>
          </p:nvPr>
        </p:nvSpPr>
        <p:spPr/>
        <p:txBody>
          <a:bodyPr/>
          <a:lstStyle/>
          <a:p>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Lynch Hydro Plan</a:t>
            </a:r>
            <a:endParaRPr lang="en-US" dirty="0">
              <a:solidFill>
                <a:srgbClr val="3C7483"/>
              </a:solidFill>
              <a:effectLst>
                <a:outerShdw blurRad="50800" dist="38100" dir="2700000" algn="tl" rotWithShape="0">
                  <a:srgbClr val="000000">
                    <a:alpha val="43000"/>
                  </a:srgbClr>
                </a:outerShdw>
              </a:effectLst>
            </a:endParaRPr>
          </a:p>
        </p:txBody>
      </p:sp>
      <p:pic>
        <p:nvPicPr>
          <p:cNvPr id="4" name="Picture 3" descr="4310257966_f137567d1c.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79275" y="2514600"/>
            <a:ext cx="5438775" cy="3622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840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841840"/>
            <a:ext cx="7772400" cy="1292212"/>
          </a:xfrm>
        </p:spPr>
        <p:txBody>
          <a:bodyPr/>
          <a:lstStyle/>
          <a:p>
            <a:r>
              <a:rPr lang="en-US" dirty="0" smtClean="0"/>
              <a:t>Solar Power</a:t>
            </a:r>
            <a:endParaRPr lang="en-US" dirty="0"/>
          </a:p>
        </p:txBody>
      </p:sp>
      <p:sp>
        <p:nvSpPr>
          <p:cNvPr id="3" name="Text Placeholder 2"/>
          <p:cNvSpPr>
            <a:spLocks noGrp="1"/>
          </p:cNvSpPr>
          <p:nvPr>
            <p:ph type="body" idx="1"/>
          </p:nvPr>
        </p:nvSpPr>
        <p:spPr>
          <a:xfrm>
            <a:off x="663008" y="932188"/>
            <a:ext cx="7772400" cy="1445061"/>
          </a:xfrm>
        </p:spPr>
        <p:txBody>
          <a:bodyPr>
            <a:noAutofit/>
          </a:bodyPr>
          <a:lstStyle/>
          <a:p>
            <a:r>
              <a:rPr lang="en-US" sz="4400" dirty="0">
                <a:solidFill>
                  <a:srgbClr val="3C7483"/>
                </a:solidFill>
                <a:effectLst>
                  <a:outerShdw blurRad="50800" dist="38100" dir="2700000" algn="tl" rotWithShape="0">
                    <a:srgbClr val="000000">
                      <a:alpha val="43000"/>
                    </a:srgbClr>
                  </a:outerShdw>
                </a:effectLst>
                <a:latin typeface="+mj-lt"/>
                <a:ea typeface="ＭＳ Ｐゴシック" charset="0"/>
                <a:cs typeface="ＭＳ Ｐゴシック" charset="0"/>
              </a:rPr>
              <a:t>Kentucky’s Clean Energy Potential</a:t>
            </a:r>
            <a:endParaRPr lang="en-US" sz="4400" dirty="0">
              <a:solidFill>
                <a:srgbClr val="3C7483"/>
              </a:solidFill>
              <a:effectLst>
                <a:outerShdw blurRad="50800" dist="38100" dir="2700000" algn="tl" rotWithShape="0">
                  <a:srgbClr val="000000">
                    <a:alpha val="43000"/>
                  </a:srgbClr>
                </a:outerShdw>
              </a:effectLst>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0812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2579912"/>
          </a:xfrm>
        </p:spPr>
        <p:txBody>
          <a:bodyPr>
            <a:normAutofit/>
          </a:bodyPr>
          <a:lstStyle/>
          <a:p>
            <a:pPr marL="0" indent="0">
              <a:spcBef>
                <a:spcPts val="0"/>
              </a:spcBef>
              <a:spcAft>
                <a:spcPts val="1800"/>
              </a:spcAft>
              <a:buNone/>
            </a:pPr>
            <a:r>
              <a:rPr lang="en-US" dirty="0" smtClean="0">
                <a:solidFill>
                  <a:schemeClr val="tx1"/>
                </a:solidFill>
                <a:ea typeface="ＭＳ Ｐゴシック" charset="0"/>
                <a:cs typeface="ＭＳ Ｐゴシック" charset="0"/>
              </a:rPr>
              <a:t>Three Types:</a:t>
            </a:r>
            <a:endParaRPr lang="en-US" dirty="0">
              <a:solidFill>
                <a:schemeClr val="tx1"/>
              </a:solidFill>
              <a:ea typeface="ＭＳ Ｐゴシック" charset="0"/>
              <a:cs typeface="ＭＳ Ｐゴシック" charset="0"/>
            </a:endParaRPr>
          </a:p>
          <a:p>
            <a:pPr>
              <a:spcBef>
                <a:spcPts val="0"/>
              </a:spcBef>
              <a:spcAft>
                <a:spcPts val="2400"/>
              </a:spcAft>
              <a:buFont typeface="Arial"/>
              <a:buChar char="•"/>
            </a:pPr>
            <a:r>
              <a:rPr lang="en-US" dirty="0" smtClean="0">
                <a:solidFill>
                  <a:schemeClr val="tx1"/>
                </a:solidFill>
                <a:ea typeface="ＭＳ Ｐゴシック" charset="0"/>
                <a:cs typeface="ＭＳ Ｐゴシック" charset="0"/>
              </a:rPr>
              <a:t>Solar Thermal</a:t>
            </a:r>
          </a:p>
          <a:p>
            <a:pPr>
              <a:spcBef>
                <a:spcPts val="0"/>
              </a:spcBef>
              <a:spcAft>
                <a:spcPts val="2400"/>
              </a:spcAft>
              <a:buFont typeface="Arial"/>
              <a:buChar char="•"/>
            </a:pPr>
            <a:r>
              <a:rPr lang="en-US" dirty="0">
                <a:solidFill>
                  <a:schemeClr val="tx1"/>
                </a:solidFill>
                <a:ea typeface="ＭＳ Ｐゴシック" charset="0"/>
                <a:cs typeface="ＭＳ Ｐゴシック" charset="0"/>
              </a:rPr>
              <a:t>Solar Photovoltaic (</a:t>
            </a:r>
            <a:r>
              <a:rPr lang="ja-JP" altLang="en-US" dirty="0">
                <a:solidFill>
                  <a:schemeClr val="tx1"/>
                </a:solidFill>
                <a:ea typeface="ＭＳ Ｐゴシック" charset="0"/>
                <a:cs typeface="ＭＳ Ｐゴシック" charset="0"/>
              </a:rPr>
              <a:t>“</a:t>
            </a:r>
            <a:r>
              <a:rPr lang="en-US" dirty="0">
                <a:solidFill>
                  <a:schemeClr val="tx1"/>
                </a:solidFill>
                <a:ea typeface="ＭＳ Ｐゴシック" charset="0"/>
                <a:cs typeface="ＭＳ Ｐゴシック" charset="0"/>
              </a:rPr>
              <a:t>PV</a:t>
            </a:r>
            <a:r>
              <a:rPr lang="ja-JP" altLang="en-US" dirty="0">
                <a:solidFill>
                  <a:schemeClr val="tx1"/>
                </a:solidFill>
                <a:ea typeface="ＭＳ Ｐゴシック" charset="0"/>
                <a:cs typeface="ＭＳ Ｐゴシック" charset="0"/>
              </a:rPr>
              <a:t>”</a:t>
            </a:r>
            <a:r>
              <a:rPr lang="en-US" dirty="0">
                <a:solidFill>
                  <a:schemeClr val="tx1"/>
                </a:solidFill>
                <a:ea typeface="ＭＳ Ｐゴシック" charset="0"/>
                <a:cs typeface="ＭＳ Ｐゴシック" charset="0"/>
              </a:rPr>
              <a:t>) </a:t>
            </a:r>
          </a:p>
          <a:p>
            <a:pPr>
              <a:spcBef>
                <a:spcPts val="0"/>
              </a:spcBef>
              <a:spcAft>
                <a:spcPts val="1200"/>
              </a:spcAft>
              <a:buFont typeface="Arial"/>
              <a:buChar char="•"/>
            </a:pPr>
            <a:r>
              <a:rPr lang="en-US" dirty="0" smtClean="0">
                <a:solidFill>
                  <a:schemeClr val="tx1"/>
                </a:solidFill>
                <a:ea typeface="ＭＳ Ｐゴシック" charset="0"/>
                <a:cs typeface="ＭＳ Ｐゴシック" charset="0"/>
              </a:rPr>
              <a:t>Concentrating Solar</a:t>
            </a:r>
            <a:endParaRPr lang="en-US" dirty="0">
              <a:solidFill>
                <a:schemeClr val="tx1"/>
              </a:solidFill>
            </a:endParaRPr>
          </a:p>
        </p:txBody>
      </p:sp>
      <p:sp>
        <p:nvSpPr>
          <p:cNvPr id="3" name="Title 2"/>
          <p:cNvSpPr>
            <a:spLocks noGrp="1"/>
          </p:cNvSpPr>
          <p:nvPr>
            <p:ph type="title"/>
          </p:nvPr>
        </p:nvSpPr>
        <p:spPr/>
        <p:txBody>
          <a:bodyPr>
            <a:normAutofit/>
          </a:bodyPr>
          <a:lstStyle/>
          <a:p>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What </a:t>
            </a:r>
            <a:r>
              <a:rPr lang="en-US" dirty="0" smtClean="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Is </a:t>
            </a:r>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Solar Power</a:t>
            </a:r>
            <a:r>
              <a:rPr lang="en-US" dirty="0" smtClean="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a:t>
            </a:r>
            <a:endParaRPr lang="en-US" dirty="0">
              <a:solidFill>
                <a:srgbClr val="3C7483"/>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985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026" y="2675467"/>
            <a:ext cx="3605374" cy="3450696"/>
          </a:xfrm>
        </p:spPr>
        <p:txBody>
          <a:bodyPr>
            <a:normAutofit fontScale="92500" lnSpcReduction="20000"/>
          </a:bodyPr>
          <a:lstStyle/>
          <a:p>
            <a:pPr>
              <a:buFont typeface="Arial"/>
              <a:buChar char="•"/>
            </a:pPr>
            <a:r>
              <a:rPr lang="en-US" sz="2600" dirty="0">
                <a:solidFill>
                  <a:schemeClr val="tx1"/>
                </a:solidFill>
              </a:rPr>
              <a:t>A solar hot water system can provide 50-80% of a </a:t>
            </a:r>
            <a:r>
              <a:rPr lang="en-US" sz="2600" dirty="0" smtClean="0">
                <a:solidFill>
                  <a:schemeClr val="tx1"/>
                </a:solidFill>
              </a:rPr>
              <a:t>household’s </a:t>
            </a:r>
            <a:r>
              <a:rPr lang="en-US" sz="2600" dirty="0">
                <a:solidFill>
                  <a:schemeClr val="tx1"/>
                </a:solidFill>
              </a:rPr>
              <a:t>annual water heating </a:t>
            </a:r>
            <a:r>
              <a:rPr lang="en-US" sz="2600" dirty="0" smtClean="0">
                <a:solidFill>
                  <a:schemeClr val="tx1"/>
                </a:solidFill>
              </a:rPr>
              <a:t>needs</a:t>
            </a:r>
            <a:endParaRPr lang="en-US" sz="2600" dirty="0">
              <a:solidFill>
                <a:schemeClr val="tx1"/>
              </a:solidFill>
            </a:endParaRPr>
          </a:p>
          <a:p>
            <a:pPr>
              <a:buFont typeface="Arial"/>
              <a:buChar char="•"/>
            </a:pPr>
            <a:endParaRPr lang="en-US" sz="2600" dirty="0">
              <a:solidFill>
                <a:schemeClr val="tx1"/>
              </a:solidFill>
            </a:endParaRPr>
          </a:p>
          <a:p>
            <a:pPr>
              <a:buFont typeface="Arial"/>
              <a:buChar char="•"/>
            </a:pPr>
            <a:r>
              <a:rPr lang="en-US" sz="2600" dirty="0">
                <a:solidFill>
                  <a:schemeClr val="tx1"/>
                </a:solidFill>
              </a:rPr>
              <a:t>A system can pay for itself in </a:t>
            </a:r>
            <a:r>
              <a:rPr lang="en-US" sz="2600" dirty="0" smtClean="0">
                <a:solidFill>
                  <a:schemeClr val="tx1"/>
                </a:solidFill>
              </a:rPr>
              <a:t>5-</a:t>
            </a:r>
            <a:r>
              <a:rPr lang="en-US" sz="2600" dirty="0">
                <a:solidFill>
                  <a:schemeClr val="tx1"/>
                </a:solidFill>
              </a:rPr>
              <a:t>9 years at </a:t>
            </a:r>
            <a:r>
              <a:rPr lang="en-US" sz="2600" dirty="0" smtClean="0">
                <a:solidFill>
                  <a:schemeClr val="tx1"/>
                </a:solidFill>
              </a:rPr>
              <a:t>today’s </a:t>
            </a:r>
            <a:r>
              <a:rPr lang="en-US" sz="2600" dirty="0">
                <a:solidFill>
                  <a:schemeClr val="tx1"/>
                </a:solidFill>
              </a:rPr>
              <a:t>energy prices in </a:t>
            </a:r>
            <a:r>
              <a:rPr lang="en-US" sz="2600" dirty="0" smtClean="0">
                <a:solidFill>
                  <a:schemeClr val="tx1"/>
                </a:solidFill>
              </a:rPr>
              <a:t>Kentucky</a:t>
            </a:r>
            <a:endParaRPr lang="en-US" dirty="0">
              <a:latin typeface="Georgia" charset="0"/>
            </a:endParaRPr>
          </a:p>
          <a:p>
            <a:pPr>
              <a:buFont typeface="Arial"/>
              <a:buChar char="•"/>
            </a:pPr>
            <a:endParaRPr lang="en-US" dirty="0"/>
          </a:p>
        </p:txBody>
      </p:sp>
      <p:sp>
        <p:nvSpPr>
          <p:cNvPr id="3" name="Title 2"/>
          <p:cNvSpPr>
            <a:spLocks noGrp="1"/>
          </p:cNvSpPr>
          <p:nvPr>
            <p:ph type="title"/>
          </p:nvPr>
        </p:nvSpPr>
        <p:spPr/>
        <p:txBody>
          <a:bodyPr>
            <a:normAutofit fontScale="90000"/>
          </a:bodyPr>
          <a:lstStyle/>
          <a:p>
            <a:r>
              <a:rPr lang="en-US" dirty="0">
                <a:solidFill>
                  <a:schemeClr val="accent3">
                    <a:lumMod val="50000"/>
                  </a:schemeClr>
                </a:solidFill>
                <a:effectLst>
                  <a:outerShdw blurRad="50800" dist="38100" dir="2700000" algn="tl" rotWithShape="0">
                    <a:srgbClr val="000000">
                      <a:alpha val="43000"/>
                    </a:srgbClr>
                  </a:outerShdw>
                </a:effectLst>
                <a:latin typeface="Calibri" charset="0"/>
                <a:ea typeface="ＭＳ Ｐゴシック" charset="0"/>
                <a:cs typeface="ＭＳ Ｐゴシック" charset="0"/>
              </a:rPr>
              <a:t>What do we know about solar hot water potential in KY?</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6352" y="2674938"/>
            <a:ext cx="3511550" cy="3511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46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5340" y="2646277"/>
            <a:ext cx="3857006" cy="2606932"/>
          </a:xfrm>
        </p:spPr>
        <p:txBody>
          <a:bodyPr/>
          <a:lstStyle/>
          <a:p>
            <a:pPr marL="0" indent="0">
              <a:buNone/>
            </a:pPr>
            <a:endParaRPr lang="en-US" dirty="0">
              <a:solidFill>
                <a:schemeClr val="tx1"/>
              </a:solidFill>
            </a:endParaRPr>
          </a:p>
          <a:p>
            <a:pPr marL="0" indent="0">
              <a:buNone/>
            </a:pPr>
            <a:r>
              <a:rPr lang="en-US" dirty="0" smtClean="0">
                <a:solidFill>
                  <a:schemeClr val="tx1"/>
                </a:solidFill>
              </a:rPr>
              <a:t>Kentucky’s </a:t>
            </a:r>
            <a:r>
              <a:rPr lang="en-US" dirty="0">
                <a:solidFill>
                  <a:schemeClr val="tx1"/>
                </a:solidFill>
              </a:rPr>
              <a:t>solar resources are better than </a:t>
            </a:r>
            <a:r>
              <a:rPr lang="en-US" dirty="0" smtClean="0">
                <a:solidFill>
                  <a:schemeClr val="tx1"/>
                </a:solidFill>
              </a:rPr>
              <a:t>Germany’s</a:t>
            </a:r>
            <a:r>
              <a:rPr lang="en-US" dirty="0">
                <a:solidFill>
                  <a:schemeClr val="tx1"/>
                </a:solidFill>
              </a:rPr>
              <a:t>, which has the greatest amount of installed solar capacity in the </a:t>
            </a:r>
            <a:r>
              <a:rPr lang="en-US" dirty="0" smtClean="0">
                <a:solidFill>
                  <a:schemeClr val="tx1"/>
                </a:solidFill>
              </a:rPr>
              <a:t>world</a:t>
            </a:r>
            <a:endParaRPr lang="en-US" dirty="0">
              <a:solidFill>
                <a:schemeClr val="tx1"/>
              </a:solidFill>
            </a:endParaRPr>
          </a:p>
        </p:txBody>
      </p:sp>
      <p:sp>
        <p:nvSpPr>
          <p:cNvPr id="3" name="Title 2"/>
          <p:cNvSpPr>
            <a:spLocks noGrp="1"/>
          </p:cNvSpPr>
          <p:nvPr>
            <p:ph type="title"/>
          </p:nvPr>
        </p:nvSpPr>
        <p:spPr/>
        <p:txBody>
          <a:bodyPr>
            <a:noAutofit/>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What can we say about solar PV </a:t>
            </a:r>
            <a:b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br>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potential in KY?</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5" name="Content Placeholder 3" descr="4624675238_ce7b8064ab.jp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0" r="301"/>
          <a:stretch/>
        </p:blipFill>
        <p:spPr>
          <a:xfrm>
            <a:off x="4749800" y="2824077"/>
            <a:ext cx="4140200" cy="3113200"/>
          </a:xfrm>
          <a:prstGeom prst="rect">
            <a:avLst/>
          </a:prstGeom>
        </p:spPr>
      </p:pic>
      <p:sp>
        <p:nvSpPr>
          <p:cNvPr id="4" name="TextBox 3"/>
          <p:cNvSpPr txBox="1"/>
          <p:nvPr/>
        </p:nvSpPr>
        <p:spPr>
          <a:xfrm>
            <a:off x="4749800" y="5937277"/>
            <a:ext cx="4140200" cy="338554"/>
          </a:xfrm>
          <a:prstGeom prst="rect">
            <a:avLst/>
          </a:prstGeom>
          <a:noFill/>
        </p:spPr>
        <p:txBody>
          <a:bodyPr wrap="square" rtlCol="0">
            <a:spAutoFit/>
          </a:bodyPr>
          <a:lstStyle/>
          <a:p>
            <a:r>
              <a:rPr lang="en-US" sz="1600" dirty="0" smtClean="0"/>
              <a:t>Residential PV installation in Lewis County KY</a:t>
            </a: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222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755140" y="2514821"/>
            <a:ext cx="5033260" cy="564185"/>
          </a:xfrm>
        </p:spPr>
        <p:txBody>
          <a:bodyPr anchor="t">
            <a:noAutofit/>
          </a:bodyPr>
          <a:lstStyle/>
          <a:p>
            <a:r>
              <a:rPr lang="en-US" sz="2400" dirty="0" smtClean="0">
                <a:solidFill>
                  <a:srgbClr val="000000"/>
                </a:solidFill>
              </a:rPr>
              <a:t>The Green Building in Louisville</a:t>
            </a:r>
            <a:endParaRPr lang="en-US" sz="2400" dirty="0">
              <a:solidFill>
                <a:srgbClr val="000000"/>
              </a:solidFill>
            </a:endParaRPr>
          </a:p>
        </p:txBody>
      </p:sp>
      <p:pic>
        <p:nvPicPr>
          <p:cNvPr id="6" name="Picture 3" descr="gabhart project.jpg"/>
          <p:cNvPicPr>
            <a:picLocks noChangeAspect="1"/>
          </p:cNvPicPr>
          <p:nvPr/>
        </p:nvPicPr>
        <p:blipFill>
          <a:blip r:embed="rId3"/>
          <a:srcRect l="18758" t="18405" r="40621" b="30439"/>
          <a:stretch>
            <a:fillRect/>
          </a:stretch>
        </p:blipFill>
        <p:spPr bwMode="auto">
          <a:xfrm>
            <a:off x="241300" y="1122362"/>
            <a:ext cx="3352800" cy="3124199"/>
          </a:xfrm>
          <a:prstGeom prst="rect">
            <a:avLst/>
          </a:prstGeom>
          <a:noFill/>
          <a:ln w="9525">
            <a:noFill/>
            <a:miter lim="800000"/>
            <a:headEnd/>
            <a:tailEnd/>
          </a:ln>
        </p:spPr>
      </p:pic>
      <p:pic>
        <p:nvPicPr>
          <p:cNvPr id="5" name="Picture 3" descr="Gabhardt's array 0708 019.jpg"/>
          <p:cNvPicPr>
            <a:picLocks noGrp="1" noChangeAspect="1"/>
          </p:cNvPicPr>
          <p:nvPr>
            <p:ph idx="1"/>
          </p:nvPr>
        </p:nvPicPr>
        <p:blipFill rotWithShape="1">
          <a:blip r:embed="rId4"/>
          <a:srcRect l="6914" t="32526" b="32526"/>
          <a:stretch/>
        </p:blipFill>
        <p:spPr bwMode="auto">
          <a:xfrm>
            <a:off x="2053168" y="3129776"/>
            <a:ext cx="6896100" cy="3450696"/>
          </a:xfrm>
          <a:prstGeom prst="rect">
            <a:avLst/>
          </a:prstGeom>
          <a:noFill/>
          <a:ln w="9525">
            <a:solidFill>
              <a:srgbClr val="C0C0C0"/>
            </a:solidFill>
            <a:miter lim="800000"/>
            <a:headEnd/>
            <a:tailEnd/>
          </a:ln>
        </p:spPr>
      </p:pic>
      <p:sp>
        <p:nvSpPr>
          <p:cNvPr id="8" name="TextBox 7"/>
          <p:cNvSpPr txBox="1"/>
          <p:nvPr/>
        </p:nvSpPr>
        <p:spPr>
          <a:xfrm>
            <a:off x="654174" y="265408"/>
            <a:ext cx="8134226" cy="769441"/>
          </a:xfrm>
          <a:prstGeom prst="rect">
            <a:avLst/>
          </a:prstGeom>
          <a:noFill/>
        </p:spPr>
        <p:txBody>
          <a:bodyPr wrap="square" rtlCol="0">
            <a:spAutoFit/>
          </a:bodyPr>
          <a:lstStyle/>
          <a:p>
            <a:pPr algn="r"/>
            <a:r>
              <a:rPr lang="en-US" sz="4400" dirty="0" smtClean="0">
                <a:solidFill>
                  <a:schemeClr val="accent3">
                    <a:lumMod val="50000"/>
                  </a:schemeClr>
                </a:solidFill>
                <a:effectLst>
                  <a:outerShdw blurRad="50800" dist="38100" dir="2700000" algn="tl" rotWithShape="0">
                    <a:srgbClr val="000000">
                      <a:alpha val="43000"/>
                    </a:srgbClr>
                  </a:outerShdw>
                </a:effectLst>
                <a:latin typeface="+mj-lt"/>
              </a:rPr>
              <a:t>Commercial PV Installation</a:t>
            </a:r>
            <a:endParaRPr lang="en-US" sz="4400" dirty="0">
              <a:solidFill>
                <a:schemeClr val="accent3">
                  <a:lumMod val="50000"/>
                </a:schemeClr>
              </a:solidFill>
              <a:effectLst>
                <a:outerShdw blurRad="50800" dist="38100" dir="2700000" algn="tl" rotWithShape="0">
                  <a:srgbClr val="000000">
                    <a:alpha val="43000"/>
                  </a:srgbClr>
                </a:outerShdw>
              </a:effectLst>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734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a:buChar char="•"/>
            </a:pPr>
            <a:r>
              <a:rPr lang="en-US" dirty="0" smtClean="0">
                <a:solidFill>
                  <a:srgbClr val="000000"/>
                </a:solidFill>
                <a:ea typeface="ＭＳ Ｐゴシック" charset="0"/>
                <a:cs typeface="ＭＳ Ｐゴシック" charset="0"/>
              </a:rPr>
              <a:t>KY </a:t>
            </a:r>
            <a:r>
              <a:rPr lang="en-US" dirty="0">
                <a:solidFill>
                  <a:srgbClr val="000000"/>
                </a:solidFill>
                <a:ea typeface="ＭＳ Ｐゴシック" charset="0"/>
                <a:cs typeface="ＭＳ Ｐゴシック" charset="0"/>
              </a:rPr>
              <a:t>homes use </a:t>
            </a:r>
            <a:r>
              <a:rPr lang="en-US" dirty="0" smtClean="0">
                <a:solidFill>
                  <a:srgbClr val="000000"/>
                </a:solidFill>
                <a:ea typeface="ＭＳ Ｐゴシック" charset="0"/>
                <a:cs typeface="ＭＳ Ｐゴシック" charset="0"/>
              </a:rPr>
              <a:t>1,150 </a:t>
            </a:r>
            <a:r>
              <a:rPr lang="en-US" dirty="0">
                <a:solidFill>
                  <a:srgbClr val="000000"/>
                </a:solidFill>
                <a:ea typeface="ＭＳ Ｐゴシック" charset="0"/>
                <a:cs typeface="ＭＳ Ｐゴシック" charset="0"/>
              </a:rPr>
              <a:t>kilowatt-hours of electricity per </a:t>
            </a:r>
            <a:r>
              <a:rPr lang="en-US" dirty="0" smtClean="0">
                <a:solidFill>
                  <a:srgbClr val="000000"/>
                </a:solidFill>
                <a:ea typeface="ＭＳ Ｐゴシック" charset="0"/>
                <a:cs typeface="ＭＳ Ｐゴシック" charset="0"/>
              </a:rPr>
              <a:t>month </a:t>
            </a: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a:p>
            <a:pPr>
              <a:buFont typeface="Arial"/>
              <a:buChar char="•"/>
            </a:pPr>
            <a:r>
              <a:rPr lang="en-US" dirty="0">
                <a:solidFill>
                  <a:srgbClr val="000000"/>
                </a:solidFill>
                <a:ea typeface="ＭＳ Ｐゴシック" charset="0"/>
                <a:cs typeface="ＭＳ Ｐゴシック" charset="0"/>
              </a:rPr>
              <a:t>Half of </a:t>
            </a:r>
            <a:r>
              <a:rPr lang="en-US" dirty="0" smtClean="0">
                <a:solidFill>
                  <a:srgbClr val="000000"/>
                </a:solidFill>
                <a:ea typeface="ＭＳ Ｐゴシック" charset="0"/>
                <a:cs typeface="ＭＳ Ｐゴシック" charset="0"/>
              </a:rPr>
              <a:t>Kentucky’s </a:t>
            </a:r>
            <a:r>
              <a:rPr lang="en-US" dirty="0">
                <a:solidFill>
                  <a:srgbClr val="000000"/>
                </a:solidFill>
                <a:ea typeface="ＭＳ Ｐゴシック" charset="0"/>
                <a:cs typeface="ＭＳ Ｐゴシック" charset="0"/>
              </a:rPr>
              <a:t>89,000 GW-hour annual </a:t>
            </a:r>
            <a:r>
              <a:rPr lang="en-US" dirty="0" smtClean="0">
                <a:solidFill>
                  <a:srgbClr val="000000"/>
                </a:solidFill>
                <a:ea typeface="ＭＳ Ｐゴシック" charset="0"/>
                <a:cs typeface="ＭＳ Ｐゴシック" charset="0"/>
              </a:rPr>
              <a:t>usage </a:t>
            </a:r>
            <a:r>
              <a:rPr lang="en-US" dirty="0">
                <a:solidFill>
                  <a:srgbClr val="000000"/>
                </a:solidFill>
                <a:ea typeface="ＭＳ Ｐゴシック" charset="0"/>
                <a:cs typeface="ＭＳ Ｐゴシック" charset="0"/>
              </a:rPr>
              <a:t>is </a:t>
            </a:r>
            <a:r>
              <a:rPr lang="en-US" dirty="0" smtClean="0">
                <a:solidFill>
                  <a:srgbClr val="000000"/>
                </a:solidFill>
                <a:ea typeface="ＭＳ Ｐゴシック" charset="0"/>
                <a:cs typeface="ＭＳ Ｐゴシック" charset="0"/>
              </a:rPr>
              <a:t>industrial</a:t>
            </a:r>
            <a:endParaRPr lang="en-US" dirty="0">
              <a:solidFill>
                <a:srgbClr val="000000"/>
              </a:solidFill>
              <a:ea typeface="ＭＳ Ｐゴシック" charset="0"/>
              <a:cs typeface="ＭＳ Ｐゴシック" charset="0"/>
            </a:endParaRPr>
          </a:p>
          <a:p>
            <a:pPr>
              <a:buFont typeface="Arial"/>
              <a:buChar char="•"/>
            </a:pPr>
            <a:endParaRPr lang="en-US" dirty="0">
              <a:solidFill>
                <a:srgbClr val="000000"/>
              </a:solidFill>
              <a:ea typeface="ＭＳ Ｐゴシック" charset="0"/>
              <a:cs typeface="ＭＳ Ｐゴシック" charset="0"/>
            </a:endParaRPr>
          </a:p>
          <a:p>
            <a:pPr>
              <a:buFont typeface="Arial"/>
              <a:buChar char="•"/>
            </a:pPr>
            <a:r>
              <a:rPr lang="en-US" dirty="0">
                <a:solidFill>
                  <a:srgbClr val="000000"/>
                </a:solidFill>
                <a:ea typeface="ＭＳ Ｐゴシック" charset="0"/>
                <a:cs typeface="ＭＳ Ｐゴシック" charset="0"/>
              </a:rPr>
              <a:t>Energy bills have risen 41% over the last 5 years and are expected to rise at least 25% more by </a:t>
            </a:r>
            <a:r>
              <a:rPr lang="en-US" dirty="0" smtClean="0">
                <a:solidFill>
                  <a:srgbClr val="000000"/>
                </a:solidFill>
                <a:ea typeface="ＭＳ Ｐゴシック" charset="0"/>
                <a:cs typeface="ＭＳ Ｐゴシック" charset="0"/>
              </a:rPr>
              <a:t>2015</a:t>
            </a:r>
            <a:endParaRPr lang="en-US" dirty="0">
              <a:solidFill>
                <a:srgbClr val="000000"/>
              </a:solidFill>
              <a:ea typeface="ＭＳ Ｐゴシック" charset="0"/>
              <a:cs typeface="ＭＳ Ｐゴシック" charset="0"/>
            </a:endParaRPr>
          </a:p>
        </p:txBody>
      </p:sp>
      <p:sp>
        <p:nvSpPr>
          <p:cNvPr id="3" name="Title 2"/>
          <p:cNvSpPr>
            <a:spLocks noGrp="1"/>
          </p:cNvSpPr>
          <p:nvPr>
            <p:ph type="title"/>
          </p:nvPr>
        </p:nvSpPr>
        <p:spPr/>
        <p:txBody>
          <a:bodyPr>
            <a:noAutofit/>
          </a:bodyPr>
          <a:lstStyle/>
          <a:p>
            <a:r>
              <a:rPr lang="en-US" dirty="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Kentuckians u</a:t>
            </a:r>
            <a:r>
              <a:rPr lang="en-US" dirty="0" smtClean="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se </a:t>
            </a:r>
            <a:r>
              <a:rPr lang="en-US" dirty="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a l</a:t>
            </a:r>
            <a:r>
              <a:rPr lang="en-US" dirty="0" smtClean="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ot of energy</a:t>
            </a:r>
            <a:br>
              <a:rPr lang="en-US" dirty="0" smtClean="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br>
            <a:r>
              <a:rPr lang="en-US" dirty="0" smtClean="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and bills </a:t>
            </a:r>
            <a:r>
              <a:rPr lang="en-US" dirty="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a</a:t>
            </a:r>
            <a:r>
              <a:rPr lang="en-US" dirty="0" smtClean="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re </a:t>
            </a:r>
            <a:r>
              <a:rPr lang="en-US" dirty="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r</a:t>
            </a:r>
            <a:r>
              <a:rPr lang="en-US" dirty="0" smtClean="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ising</a:t>
            </a:r>
            <a:r>
              <a:rPr lang="en-US" dirty="0">
                <a:solidFill>
                  <a:schemeClr val="accent3">
                    <a:lumMod val="50000"/>
                  </a:schemeClr>
                </a:solidFill>
                <a:effectLst>
                  <a:outerShdw blurRad="50800" dist="38100" dir="2700000" algn="tl" rotWithShape="0">
                    <a:schemeClr val="tx1">
                      <a:alpha val="40000"/>
                    </a:schemeClr>
                  </a:outerShdw>
                </a:effectLst>
                <a:ea typeface="ＭＳ Ｐゴシック" charset="0"/>
                <a:cs typeface="ＭＳ Ｐゴシック" charset="0"/>
              </a:rPr>
              <a:t>!</a:t>
            </a:r>
            <a:endParaRPr lang="en-US" dirty="0">
              <a:solidFill>
                <a:schemeClr val="accent3">
                  <a:lumMod val="50000"/>
                </a:schemeClr>
              </a:solidFill>
              <a:effectLst>
                <a:outerShdw blurRad="50800" dist="38100" dir="2700000" algn="tl" rotWithShape="0">
                  <a:schemeClr val="tx1">
                    <a:alpha val="40000"/>
                  </a:scheme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41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80407"/>
            <a:ext cx="7408333" cy="3620672"/>
          </a:xfrm>
        </p:spPr>
        <p:txBody>
          <a:bodyPr>
            <a:noAutofit/>
          </a:bodyPr>
          <a:lstStyle/>
          <a:p>
            <a:pPr>
              <a:spcBef>
                <a:spcPts val="0"/>
              </a:spcBef>
              <a:spcAft>
                <a:spcPts val="1800"/>
              </a:spcAft>
              <a:buFont typeface="Arial"/>
              <a:buChar char="•"/>
            </a:pPr>
            <a:r>
              <a:rPr lang="en-US" dirty="0" smtClean="0">
                <a:solidFill>
                  <a:srgbClr val="000000"/>
                </a:solidFill>
                <a:ea typeface="ＭＳ Ｐゴシック" charset="0"/>
                <a:cs typeface="ＭＳ Ｐゴシック" charset="0"/>
              </a:rPr>
              <a:t>1 MW capacity installed </a:t>
            </a:r>
            <a:r>
              <a:rPr lang="en-US" dirty="0">
                <a:solidFill>
                  <a:srgbClr val="000000"/>
                </a:solidFill>
                <a:ea typeface="ＭＳ Ｐゴシック" charset="0"/>
                <a:cs typeface="ＭＳ Ｐゴシック" charset="0"/>
              </a:rPr>
              <a:t>= 20 manufacturing </a:t>
            </a:r>
            <a:r>
              <a:rPr lang="en-US" dirty="0" smtClean="0">
                <a:solidFill>
                  <a:srgbClr val="000000"/>
                </a:solidFill>
                <a:ea typeface="ＭＳ Ｐゴシック" charset="0"/>
                <a:cs typeface="ＭＳ Ｐゴシック" charset="0"/>
              </a:rPr>
              <a:t>jobs and 13 </a:t>
            </a:r>
            <a:r>
              <a:rPr lang="en-US" dirty="0">
                <a:solidFill>
                  <a:srgbClr val="000000"/>
                </a:solidFill>
                <a:ea typeface="ＭＳ Ｐゴシック" charset="0"/>
                <a:cs typeface="ＭＳ Ｐゴシック" charset="0"/>
              </a:rPr>
              <a:t>installation/maintenance </a:t>
            </a:r>
            <a:r>
              <a:rPr lang="en-US" dirty="0" smtClean="0">
                <a:solidFill>
                  <a:srgbClr val="000000"/>
                </a:solidFill>
                <a:ea typeface="ＭＳ Ｐゴシック" charset="0"/>
                <a:cs typeface="ＭＳ Ｐゴシック" charset="0"/>
              </a:rPr>
              <a:t>jobs </a:t>
            </a:r>
          </a:p>
          <a:p>
            <a:pPr>
              <a:spcBef>
                <a:spcPts val="0"/>
              </a:spcBef>
              <a:spcAft>
                <a:spcPts val="1800"/>
              </a:spcAft>
              <a:buFont typeface="Arial"/>
              <a:buChar char="•"/>
            </a:pPr>
            <a:r>
              <a:rPr lang="en-US" dirty="0" smtClean="0">
                <a:solidFill>
                  <a:srgbClr val="000000"/>
                </a:solidFill>
                <a:ea typeface="ＭＳ Ｐゴシック" charset="0"/>
                <a:cs typeface="ＭＳ Ｐゴシック" charset="0"/>
              </a:rPr>
              <a:t>Solar </a:t>
            </a:r>
            <a:r>
              <a:rPr lang="en-US" dirty="0">
                <a:solidFill>
                  <a:srgbClr val="000000"/>
                </a:solidFill>
                <a:ea typeface="ＭＳ Ｐゴシック" charset="0"/>
                <a:cs typeface="ＭＳ Ｐゴシック" charset="0"/>
              </a:rPr>
              <a:t>employs over 50,000 in Germany, expected to be 100,000 by </a:t>
            </a:r>
            <a:r>
              <a:rPr lang="en-US" dirty="0" smtClean="0">
                <a:solidFill>
                  <a:srgbClr val="000000"/>
                </a:solidFill>
                <a:ea typeface="ＭＳ Ｐゴシック" charset="0"/>
                <a:cs typeface="ＭＳ Ｐゴシック" charset="0"/>
              </a:rPr>
              <a:t>2012 </a:t>
            </a:r>
          </a:p>
          <a:p>
            <a:pPr>
              <a:spcBef>
                <a:spcPts val="0"/>
              </a:spcBef>
              <a:spcAft>
                <a:spcPts val="1800"/>
              </a:spcAft>
              <a:buFont typeface="Arial"/>
              <a:buChar char="•"/>
            </a:pPr>
            <a:r>
              <a:rPr lang="en-US" dirty="0" smtClean="0">
                <a:solidFill>
                  <a:srgbClr val="000000"/>
                </a:solidFill>
                <a:ea typeface="ＭＳ Ｐゴシック" charset="0"/>
                <a:cs typeface="ＭＳ Ｐゴシック" charset="0"/>
              </a:rPr>
              <a:t>Tennessee</a:t>
            </a:r>
            <a:r>
              <a:rPr lang="en-US" dirty="0">
                <a:solidFill>
                  <a:srgbClr val="000000"/>
                </a:solidFill>
                <a:ea typeface="ＭＳ Ｐゴシック" charset="0"/>
                <a:cs typeface="ＭＳ Ｐゴシック" charset="0"/>
              </a:rPr>
              <a:t>: 1000 solar </a:t>
            </a:r>
            <a:r>
              <a:rPr lang="en-US" dirty="0" smtClean="0">
                <a:solidFill>
                  <a:srgbClr val="000000"/>
                </a:solidFill>
                <a:ea typeface="ＭＳ Ｐゴシック" charset="0"/>
                <a:cs typeface="ＭＳ Ｐゴシック" charset="0"/>
              </a:rPr>
              <a:t>jobs</a:t>
            </a:r>
            <a:endParaRPr lang="en-US" dirty="0">
              <a:solidFill>
                <a:srgbClr val="000000"/>
              </a:solidFill>
              <a:ea typeface="ＭＳ Ｐゴシック" charset="0"/>
              <a:cs typeface="ＭＳ Ｐゴシック" charset="0"/>
            </a:endParaRPr>
          </a:p>
          <a:p>
            <a:pPr>
              <a:spcBef>
                <a:spcPts val="0"/>
              </a:spcBef>
              <a:spcAft>
                <a:spcPts val="1800"/>
              </a:spcAft>
              <a:buFont typeface="Arial"/>
              <a:buChar char="•"/>
            </a:pPr>
            <a:r>
              <a:rPr lang="en-US" dirty="0">
                <a:solidFill>
                  <a:srgbClr val="000000"/>
                </a:solidFill>
                <a:ea typeface="ＭＳ Ｐゴシック" charset="0"/>
                <a:cs typeface="ＭＳ Ｐゴシック" charset="0"/>
              </a:rPr>
              <a:t>Ohio: 1500 solar </a:t>
            </a:r>
            <a:r>
              <a:rPr lang="en-US" dirty="0" smtClean="0">
                <a:solidFill>
                  <a:srgbClr val="000000"/>
                </a:solidFill>
                <a:ea typeface="ＭＳ Ｐゴシック" charset="0"/>
                <a:cs typeface="ＭＳ Ｐゴシック" charset="0"/>
              </a:rPr>
              <a:t>jobs</a:t>
            </a:r>
            <a:endParaRPr lang="en-US" dirty="0">
              <a:solidFill>
                <a:srgbClr val="000000"/>
              </a:solidFill>
              <a:ea typeface="ＭＳ Ｐゴシック" charset="0"/>
              <a:cs typeface="ＭＳ Ｐゴシック" charset="0"/>
            </a:endParaRPr>
          </a:p>
        </p:txBody>
      </p:sp>
      <p:sp>
        <p:nvSpPr>
          <p:cNvPr id="3" name="Title 2"/>
          <p:cNvSpPr>
            <a:spLocks noGrp="1"/>
          </p:cNvSpPr>
          <p:nvPr>
            <p:ph type="title"/>
          </p:nvPr>
        </p:nvSpPr>
        <p:spPr/>
        <p:txBody>
          <a:bodyPr>
            <a:noAutofit/>
          </a:bodyPr>
          <a:lstStyle/>
          <a:p>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Solar Energy </a:t>
            </a:r>
            <a:r>
              <a:rPr lang="en-US" dirty="0" smtClean="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Investments</a:t>
            </a:r>
            <a:br>
              <a:rPr lang="en-US" dirty="0" smtClean="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br>
            <a:r>
              <a:rPr lang="en-US" dirty="0" smtClean="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Create </a:t>
            </a:r>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Jobs!</a:t>
            </a:r>
            <a:endParaRPr lang="en-US" dirty="0">
              <a:solidFill>
                <a:srgbClr val="3C7483"/>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718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
                                        <p:tgtEl>
                                          <p:spTgt spid="2">
                                            <p:txEl>
                                              <p:pRg st="1" end="1"/>
                                            </p:txEl>
                                          </p:spTgt>
                                        </p:tgtEl>
                                      </p:cBhvr>
                                    </p:animEffect>
                                    <p:anim calcmode="lin" valueType="num">
                                      <p:cBhvr>
                                        <p:cTn id="17"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
                                        <p:tgtEl>
                                          <p:spTgt spid="2">
                                            <p:txEl>
                                              <p:pRg st="2" end="2"/>
                                            </p:txEl>
                                          </p:spTgt>
                                        </p:tgtEl>
                                      </p:cBhvr>
                                    </p:animEffect>
                                    <p:anim calcmode="lin" valueType="num">
                                      <p:cBhvr>
                                        <p:cTn id="26"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
                                        <p:tgtEl>
                                          <p:spTgt spid="2">
                                            <p:txEl>
                                              <p:pRg st="3" end="3"/>
                                            </p:txEl>
                                          </p:spTgt>
                                        </p:tgtEl>
                                      </p:cBhvr>
                                    </p:animEffect>
                                    <p:anim calcmode="lin" valueType="num">
                                      <p:cBhvr>
                                        <p:cTn id="35"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841840"/>
            <a:ext cx="7772400" cy="1292212"/>
          </a:xfrm>
        </p:spPr>
        <p:txBody>
          <a:bodyPr/>
          <a:lstStyle/>
          <a:p>
            <a:r>
              <a:rPr lang="en-US" dirty="0" smtClean="0"/>
              <a:t>Wind Power</a:t>
            </a:r>
            <a:endParaRPr lang="en-US" dirty="0"/>
          </a:p>
        </p:txBody>
      </p:sp>
      <p:sp>
        <p:nvSpPr>
          <p:cNvPr id="3" name="Text Placeholder 2"/>
          <p:cNvSpPr>
            <a:spLocks noGrp="1"/>
          </p:cNvSpPr>
          <p:nvPr>
            <p:ph type="body" idx="1"/>
          </p:nvPr>
        </p:nvSpPr>
        <p:spPr>
          <a:xfrm>
            <a:off x="663008" y="932188"/>
            <a:ext cx="7772400" cy="1445061"/>
          </a:xfrm>
        </p:spPr>
        <p:txBody>
          <a:bodyPr>
            <a:noAutofit/>
          </a:bodyPr>
          <a:lstStyle/>
          <a:p>
            <a:r>
              <a:rPr lang="en-US" sz="4400" dirty="0">
                <a:solidFill>
                  <a:srgbClr val="3C7483"/>
                </a:solidFill>
                <a:effectLst>
                  <a:outerShdw blurRad="50800" dist="38100" dir="2700000" algn="tl" rotWithShape="0">
                    <a:srgbClr val="000000">
                      <a:alpha val="43000"/>
                    </a:srgbClr>
                  </a:outerShdw>
                </a:effectLst>
                <a:latin typeface="+mj-lt"/>
                <a:ea typeface="ＭＳ Ｐゴシック" charset="0"/>
                <a:cs typeface="ＭＳ Ｐゴシック" charset="0"/>
              </a:rPr>
              <a:t>Kentucky’s Clean Energy Potential</a:t>
            </a:r>
            <a:endParaRPr lang="en-US" sz="4400" dirty="0">
              <a:solidFill>
                <a:srgbClr val="3C7483"/>
              </a:solidFill>
              <a:effectLst>
                <a:outerShdw blurRad="50800" dist="38100" dir="2700000" algn="tl" rotWithShape="0">
                  <a:srgbClr val="000000">
                    <a:alpha val="43000"/>
                  </a:srgbClr>
                </a:outerShdw>
              </a:effectLst>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5612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8385" y="3175336"/>
            <a:ext cx="3705225" cy="1512625"/>
          </a:xfrm>
        </p:spPr>
        <p:txBody>
          <a:bodyPr/>
          <a:lstStyle/>
          <a:p>
            <a:pPr>
              <a:spcBef>
                <a:spcPct val="50000"/>
              </a:spcBef>
              <a:buFontTx/>
              <a:buChar char="•"/>
            </a:pPr>
            <a:r>
              <a:rPr lang="en-US" dirty="0">
                <a:solidFill>
                  <a:srgbClr val="000000"/>
                </a:solidFill>
                <a:cs typeface="Calibri" charset="0"/>
              </a:rPr>
              <a:t>Small Scale Potential</a:t>
            </a:r>
          </a:p>
          <a:p>
            <a:pPr>
              <a:spcBef>
                <a:spcPct val="50000"/>
              </a:spcBef>
              <a:buFontTx/>
              <a:buChar char="•"/>
            </a:pPr>
            <a:r>
              <a:rPr lang="en-US" dirty="0">
                <a:solidFill>
                  <a:srgbClr val="000000"/>
                </a:solidFill>
                <a:cs typeface="Calibri" charset="0"/>
              </a:rPr>
              <a:t>Large (Utility) Scale </a:t>
            </a:r>
            <a:r>
              <a:rPr lang="en-US" dirty="0" smtClean="0">
                <a:solidFill>
                  <a:srgbClr val="000000"/>
                </a:solidFill>
                <a:cs typeface="Calibri" charset="0"/>
              </a:rPr>
              <a:t>Potential</a:t>
            </a:r>
            <a:endParaRPr lang="en-US" dirty="0">
              <a:solidFill>
                <a:srgbClr val="000000"/>
              </a:solidFill>
              <a:cs typeface="Calibri" charset="0"/>
            </a:endParaRPr>
          </a:p>
        </p:txBody>
      </p:sp>
      <p:sp>
        <p:nvSpPr>
          <p:cNvPr id="3" name="Title 2"/>
          <p:cNvSpPr>
            <a:spLocks noGrp="1"/>
          </p:cNvSpPr>
          <p:nvPr>
            <p:ph type="title"/>
          </p:nvPr>
        </p:nvSpPr>
        <p:spPr/>
        <p:txBody>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Calibri" charset="0"/>
              </a:rPr>
              <a:t>What is Wind Power?</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5" descr="NREL Wind 0919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0368" y="2262642"/>
            <a:ext cx="2971800" cy="4016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00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980" y="2851097"/>
            <a:ext cx="3703108" cy="3450696"/>
          </a:xfrm>
        </p:spPr>
        <p:txBody>
          <a:bodyPr>
            <a:normAutofit fontScale="92500"/>
          </a:bodyPr>
          <a:lstStyle/>
          <a:p>
            <a:pPr>
              <a:buFont typeface="Arial"/>
              <a:buChar char="•"/>
            </a:pPr>
            <a:r>
              <a:rPr lang="en-US" dirty="0">
                <a:solidFill>
                  <a:srgbClr val="000000"/>
                </a:solidFill>
                <a:cs typeface="Calibri" charset="0"/>
              </a:rPr>
              <a:t>3 years ago, data showed that KY had 34-60 MW of utility scale </a:t>
            </a:r>
            <a:r>
              <a:rPr lang="en-US" dirty="0" smtClean="0">
                <a:solidFill>
                  <a:srgbClr val="000000"/>
                </a:solidFill>
                <a:cs typeface="Calibri" charset="0"/>
              </a:rPr>
              <a:t>wind</a:t>
            </a:r>
            <a:endParaRPr lang="en-US" dirty="0">
              <a:solidFill>
                <a:srgbClr val="000000"/>
              </a:solidFill>
              <a:cs typeface="Calibri" charset="0"/>
            </a:endParaRPr>
          </a:p>
          <a:p>
            <a:pPr>
              <a:buFont typeface="Arial"/>
              <a:buChar char="•"/>
            </a:pPr>
            <a:endParaRPr lang="en-US" dirty="0">
              <a:solidFill>
                <a:srgbClr val="000000"/>
              </a:solidFill>
              <a:cs typeface="Calibri" charset="0"/>
            </a:endParaRPr>
          </a:p>
          <a:p>
            <a:pPr>
              <a:buFont typeface="Arial"/>
              <a:buChar char="•"/>
            </a:pPr>
            <a:r>
              <a:rPr lang="en-US" dirty="0">
                <a:solidFill>
                  <a:srgbClr val="000000"/>
                </a:solidFill>
                <a:cs typeface="Calibri" charset="0"/>
              </a:rPr>
              <a:t>New wind maps show 48,000 MW of utility scale wind (between 25% and 30% capacity factor at 100 meters</a:t>
            </a:r>
            <a:r>
              <a:rPr lang="en-US" dirty="0" smtClean="0">
                <a:solidFill>
                  <a:srgbClr val="000000"/>
                </a:solidFill>
                <a:cs typeface="Calibri" charset="0"/>
              </a:rPr>
              <a:t>)</a:t>
            </a:r>
            <a:endParaRPr lang="en-US" dirty="0">
              <a:solidFill>
                <a:srgbClr val="000000"/>
              </a:solidFill>
              <a:cs typeface="Calibri" charset="0"/>
            </a:endParaRPr>
          </a:p>
        </p:txBody>
      </p:sp>
      <p:sp>
        <p:nvSpPr>
          <p:cNvPr id="3" name="Title 2"/>
          <p:cNvSpPr>
            <a:spLocks noGrp="1"/>
          </p:cNvSpPr>
          <p:nvPr>
            <p:ph type="title"/>
          </p:nvPr>
        </p:nvSpPr>
        <p:spPr>
          <a:xfrm>
            <a:off x="457200" y="338328"/>
            <a:ext cx="8229600" cy="1458498"/>
          </a:xfrm>
        </p:spPr>
        <p:txBody>
          <a:bodyPr anchor="ctr">
            <a:noAutofit/>
          </a:bodyPr>
          <a:lstStyle/>
          <a:p>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What do we </a:t>
            </a:r>
            <a:r>
              <a:rPr lang="en-US" dirty="0" smtClean="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know</a:t>
            </a:r>
            <a:br>
              <a:rPr lang="en-US" dirty="0" smtClean="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br>
            <a:r>
              <a:rPr lang="en-US" dirty="0" smtClean="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about KY’s </a:t>
            </a:r>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wind potential?</a:t>
            </a:r>
            <a:endParaRPr lang="en-US" dirty="0">
              <a:solidFill>
                <a:srgbClr val="3C7483"/>
              </a:solidFill>
              <a:effectLst>
                <a:outerShdw blurRad="50800" dist="38100" dir="2700000" algn="tl" rotWithShape="0">
                  <a:srgbClr val="000000">
                    <a:alpha val="43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5840" y="2711450"/>
            <a:ext cx="4595812" cy="3498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613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Scale>
                                      <p:cBhvr>
                                        <p:cTn id="14"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2" end="2"/>
                                            </p:txEl>
                                          </p:spTgt>
                                        </p:tgtEl>
                                        <p:attrNameLst>
                                          <p:attrName>ppt_x</p:attrName>
                                          <p:attrName>ppt_y</p:attrName>
                                        </p:attrNameLst>
                                      </p:cBhvr>
                                    </p:animMotion>
                                    <p:animEffect transition="in" filter="fade">
                                      <p:cBhvr>
                                        <p:cTn id="1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8538" y="2675467"/>
            <a:ext cx="3591862" cy="2485343"/>
          </a:xfrm>
        </p:spPr>
        <p:txBody>
          <a:bodyPr/>
          <a:lstStyle/>
          <a:p>
            <a:pPr>
              <a:buFont typeface="Arial"/>
              <a:buChar char="•"/>
            </a:pPr>
            <a:r>
              <a:rPr lang="en-US" dirty="0">
                <a:solidFill>
                  <a:schemeClr val="tx1"/>
                </a:solidFill>
              </a:rPr>
              <a:t>Dedicated in 2008, the 60-foot wind turbine is just one part of Russell </a:t>
            </a:r>
            <a:r>
              <a:rPr lang="en-US" dirty="0" smtClean="0">
                <a:solidFill>
                  <a:schemeClr val="tx1"/>
                </a:solidFill>
              </a:rPr>
              <a:t>ATC’s </a:t>
            </a:r>
            <a:r>
              <a:rPr lang="en-US" dirty="0">
                <a:solidFill>
                  <a:schemeClr val="tx1"/>
                </a:solidFill>
              </a:rPr>
              <a:t>plan to reduce energy cost by 25% in one </a:t>
            </a:r>
            <a:r>
              <a:rPr lang="en-US" dirty="0" smtClean="0">
                <a:solidFill>
                  <a:schemeClr val="tx1"/>
                </a:solidFill>
              </a:rPr>
              <a:t>year</a:t>
            </a:r>
            <a:endParaRPr lang="en-US" dirty="0">
              <a:solidFill>
                <a:schemeClr val="tx1"/>
              </a:solidFill>
            </a:endParaRPr>
          </a:p>
        </p:txBody>
      </p:sp>
      <p:sp>
        <p:nvSpPr>
          <p:cNvPr id="3" name="Title 2"/>
          <p:cNvSpPr>
            <a:spLocks noGrp="1"/>
          </p:cNvSpPr>
          <p:nvPr>
            <p:ph type="title"/>
          </p:nvPr>
        </p:nvSpPr>
        <p:spPr/>
        <p:txBody>
          <a:bodyPr>
            <a:noAutofit/>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Russell Area Technology </a:t>
            </a: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Center </a:t>
            </a:r>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near Ashland</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 y="2590800"/>
            <a:ext cx="3106738" cy="23574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6536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4500" y="5325747"/>
            <a:ext cx="4432299" cy="1011553"/>
          </a:xfrm>
        </p:spPr>
        <p:txBody>
          <a:bodyPr>
            <a:normAutofit/>
          </a:bodyPr>
          <a:lstStyle/>
          <a:p>
            <a:pPr>
              <a:buFont typeface="Arial"/>
              <a:buChar char="•"/>
            </a:pPr>
            <a:r>
              <a:rPr lang="en-US" dirty="0">
                <a:solidFill>
                  <a:schemeClr val="tx1"/>
                </a:solidFill>
              </a:rPr>
              <a:t>Benham Spur of Black Mtn</a:t>
            </a:r>
          </a:p>
          <a:p>
            <a:pPr>
              <a:buFont typeface="Arial"/>
              <a:buChar char="•"/>
            </a:pPr>
            <a:r>
              <a:rPr lang="en-US" dirty="0">
                <a:solidFill>
                  <a:schemeClr val="tx1"/>
                </a:solidFill>
              </a:rPr>
              <a:t>High potential site </a:t>
            </a:r>
            <a:r>
              <a:rPr lang="en-US" dirty="0" smtClean="0">
                <a:solidFill>
                  <a:schemeClr val="tx1"/>
                </a:solidFill>
              </a:rPr>
              <a:t>(</a:t>
            </a:r>
            <a:r>
              <a:rPr lang="en-US" dirty="0">
                <a:solidFill>
                  <a:schemeClr val="tx1"/>
                </a:solidFill>
              </a:rPr>
              <a:t>2 MW)</a:t>
            </a:r>
          </a:p>
          <a:p>
            <a:pPr>
              <a:buFont typeface="Arial"/>
              <a:buChar char="•"/>
            </a:pPr>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Kentucky’s </a:t>
            </a:r>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Wind Resources</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273" r="42365"/>
          <a:stretch>
            <a:fillRect/>
          </a:stretch>
        </p:blipFill>
        <p:spPr bwMode="auto">
          <a:xfrm>
            <a:off x="608502" y="1836349"/>
            <a:ext cx="2819400" cy="4787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54500" y="1699136"/>
            <a:ext cx="4432300" cy="3365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7596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252728"/>
          </a:xfrm>
        </p:spPr>
        <p:txBody>
          <a:bodyPr anchor="ctr">
            <a:noAutofit/>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Wind Power </a:t>
            </a: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Investments</a:t>
            </a:r>
            <a:b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b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Create Jobs</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345"/>
          <a:stretch/>
        </p:blipFill>
        <p:spPr bwMode="auto">
          <a:xfrm>
            <a:off x="169684" y="2311399"/>
            <a:ext cx="4622800" cy="4063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Content Placeholder 1"/>
          <p:cNvSpPr>
            <a:spLocks noGrp="1"/>
          </p:cNvSpPr>
          <p:nvPr>
            <p:ph idx="1"/>
          </p:nvPr>
        </p:nvSpPr>
        <p:spPr>
          <a:xfrm>
            <a:off x="4683268" y="2675467"/>
            <a:ext cx="4261435" cy="3450696"/>
          </a:xfrm>
        </p:spPr>
        <p:txBody>
          <a:bodyPr>
            <a:noAutofit/>
          </a:bodyPr>
          <a:lstStyle/>
          <a:p>
            <a:pPr marL="342900" lvl="1" indent="-342900">
              <a:spcBef>
                <a:spcPts val="0"/>
              </a:spcBef>
              <a:spcAft>
                <a:spcPts val="1200"/>
              </a:spcAft>
              <a:buFont typeface="Arial"/>
              <a:buChar char="•"/>
            </a:pPr>
            <a:r>
              <a:rPr lang="en-US" sz="2400" dirty="0" smtClean="0">
                <a:solidFill>
                  <a:schemeClr val="tx1"/>
                </a:solidFill>
                <a:ea typeface="ＭＳ Ｐゴシック" charset="0"/>
                <a:cs typeface="Calibri" charset="0"/>
              </a:rPr>
              <a:t>Ohio</a:t>
            </a:r>
            <a:r>
              <a:rPr lang="en-US" sz="2400" dirty="0">
                <a:solidFill>
                  <a:schemeClr val="tx1"/>
                </a:solidFill>
                <a:ea typeface="ＭＳ Ｐゴシック" charset="0"/>
                <a:cs typeface="Calibri" charset="0"/>
              </a:rPr>
              <a:t>: 80,000 new jobs – 7,500 directly employed and the rest in wind manufacturing </a:t>
            </a:r>
            <a:r>
              <a:rPr lang="en-US" sz="2400" dirty="0" smtClean="0">
                <a:solidFill>
                  <a:schemeClr val="tx1"/>
                </a:solidFill>
                <a:ea typeface="ＭＳ Ｐゴシック" charset="0"/>
                <a:cs typeface="Calibri" charset="0"/>
              </a:rPr>
              <a:t>businesses</a:t>
            </a:r>
            <a:endParaRPr lang="en-US" dirty="0">
              <a:solidFill>
                <a:schemeClr val="tx1"/>
              </a:solidFill>
              <a:cs typeface="Calibri" charset="0"/>
            </a:endParaRPr>
          </a:p>
          <a:p>
            <a:pPr marL="342900" lvl="1" indent="-342900">
              <a:buFont typeface="Arial"/>
              <a:buChar char="•"/>
            </a:pPr>
            <a:r>
              <a:rPr lang="en-US" sz="2400" dirty="0" smtClean="0">
                <a:solidFill>
                  <a:schemeClr val="tx1"/>
                </a:solidFill>
                <a:ea typeface="ＭＳ Ｐゴシック" charset="0"/>
                <a:cs typeface="Calibri" charset="0"/>
              </a:rPr>
              <a:t>Indiana</a:t>
            </a:r>
            <a:r>
              <a:rPr lang="en-US" sz="2400" dirty="0">
                <a:solidFill>
                  <a:schemeClr val="tx1"/>
                </a:solidFill>
                <a:ea typeface="ＭＳ Ｐゴシック" charset="0"/>
                <a:cs typeface="Calibri" charset="0"/>
              </a:rPr>
              <a:t>: Nearly 400,000 job growth potential from existing and future wind power generation</a:t>
            </a:r>
          </a:p>
          <a:p>
            <a:pPr>
              <a:buFont typeface="Arial"/>
              <a:buChar char="•"/>
            </a:pPr>
            <a:endParaRPr lang="en-US" dirty="0">
              <a:solidFill>
                <a:schemeClr val="tx1"/>
              </a:solidFill>
              <a:cs typeface="Calibri" charset="0"/>
            </a:endParaRPr>
          </a:p>
          <a:p>
            <a:pPr>
              <a:buFont typeface="Arial"/>
              <a:buChar char="•"/>
            </a:pPr>
            <a:endParaRPr lang="en-US" dirty="0">
              <a:solidFill>
                <a:schemeClr val="tx1"/>
              </a:solidFill>
              <a:cs typeface="Calibri" charset="0"/>
            </a:endParaRPr>
          </a:p>
          <a:p>
            <a:pPr>
              <a:buFont typeface="Arial"/>
              <a:buChar char="•"/>
            </a:pPr>
            <a:endParaRPr lang="en-US"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25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841840"/>
            <a:ext cx="7772400" cy="1292212"/>
          </a:xfrm>
        </p:spPr>
        <p:txBody>
          <a:bodyPr/>
          <a:lstStyle/>
          <a:p>
            <a:r>
              <a:rPr lang="en-US" dirty="0" smtClean="0"/>
              <a:t>Biomass Power</a:t>
            </a:r>
            <a:endParaRPr lang="en-US" dirty="0"/>
          </a:p>
        </p:txBody>
      </p:sp>
      <p:sp>
        <p:nvSpPr>
          <p:cNvPr id="3" name="Text Placeholder 2"/>
          <p:cNvSpPr>
            <a:spLocks noGrp="1"/>
          </p:cNvSpPr>
          <p:nvPr>
            <p:ph type="body" idx="1"/>
          </p:nvPr>
        </p:nvSpPr>
        <p:spPr>
          <a:xfrm>
            <a:off x="663008" y="932188"/>
            <a:ext cx="7772400" cy="1445061"/>
          </a:xfrm>
        </p:spPr>
        <p:txBody>
          <a:bodyPr>
            <a:noAutofit/>
          </a:bodyPr>
          <a:lstStyle/>
          <a:p>
            <a:r>
              <a:rPr lang="en-US" sz="4400" dirty="0">
                <a:solidFill>
                  <a:srgbClr val="3C7483"/>
                </a:solidFill>
                <a:effectLst>
                  <a:outerShdw blurRad="50800" dist="38100" dir="2700000" algn="tl" rotWithShape="0">
                    <a:srgbClr val="000000">
                      <a:alpha val="43000"/>
                    </a:srgbClr>
                  </a:outerShdw>
                </a:effectLst>
                <a:latin typeface="+mj-lt"/>
                <a:ea typeface="ＭＳ Ｐゴシック" charset="0"/>
                <a:cs typeface="ＭＳ Ｐゴシック" charset="0"/>
              </a:rPr>
              <a:t>Kentucky’s Clean Energy Potential</a:t>
            </a:r>
            <a:endParaRPr lang="en-US" sz="4400" dirty="0">
              <a:solidFill>
                <a:srgbClr val="3C7483"/>
              </a:solidFill>
              <a:effectLst>
                <a:outerShdw blurRad="50800" dist="38100" dir="2700000" algn="tl" rotWithShape="0">
                  <a:srgbClr val="000000">
                    <a:alpha val="43000"/>
                  </a:srgbClr>
                </a:outerShdw>
              </a:effectLst>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487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2980" y="3202849"/>
            <a:ext cx="3145978" cy="2673990"/>
          </a:xfrm>
        </p:spPr>
        <p:txBody>
          <a:bodyPr/>
          <a:lstStyle/>
          <a:p>
            <a:pPr>
              <a:buFont typeface="Arial"/>
              <a:buChar char="•"/>
            </a:pPr>
            <a:r>
              <a:rPr lang="en-US" dirty="0">
                <a:solidFill>
                  <a:schemeClr val="tx1"/>
                </a:solidFill>
              </a:rPr>
              <a:t>KY has significant biomass and biofuels </a:t>
            </a:r>
            <a:r>
              <a:rPr lang="en-US" dirty="0" smtClean="0">
                <a:solidFill>
                  <a:schemeClr val="tx1"/>
                </a:solidFill>
              </a:rPr>
              <a:t>resources</a:t>
            </a:r>
            <a:endParaRPr lang="en-US" dirty="0">
              <a:solidFill>
                <a:schemeClr val="tx1"/>
              </a:solidFill>
            </a:endParaRPr>
          </a:p>
          <a:p>
            <a:pPr>
              <a:buFont typeface="Arial"/>
              <a:buChar char="•"/>
            </a:pPr>
            <a:endParaRPr lang="en-US" dirty="0">
              <a:solidFill>
                <a:schemeClr val="tx1"/>
              </a:solidFill>
            </a:endParaRPr>
          </a:p>
          <a:p>
            <a:pPr>
              <a:buFont typeface="Arial"/>
              <a:buChar char="•"/>
            </a:pPr>
            <a:r>
              <a:rPr lang="en-US" dirty="0">
                <a:solidFill>
                  <a:schemeClr val="tx1"/>
                </a:solidFill>
              </a:rPr>
              <a:t>There are ecological </a:t>
            </a:r>
            <a:r>
              <a:rPr lang="en-US" dirty="0" smtClean="0">
                <a:solidFill>
                  <a:schemeClr val="tx1"/>
                </a:solidFill>
              </a:rPr>
              <a:t>concerns</a:t>
            </a:r>
            <a:endParaRPr lang="en-US" dirty="0">
              <a:solidFill>
                <a:schemeClr val="tx1"/>
              </a:solidFill>
            </a:endParaRPr>
          </a:p>
          <a:p>
            <a:pPr>
              <a:buFont typeface="Arial"/>
              <a:buChar char="•"/>
            </a:pPr>
            <a:endParaRPr lang="en-US" dirty="0">
              <a:solidFill>
                <a:schemeClr val="tx1"/>
              </a:solidFill>
            </a:endParaRPr>
          </a:p>
        </p:txBody>
      </p:sp>
      <p:sp>
        <p:nvSpPr>
          <p:cNvPr id="3" name="Title 2"/>
          <p:cNvSpPr>
            <a:spLocks noGrp="1"/>
          </p:cNvSpPr>
          <p:nvPr>
            <p:ph type="title"/>
          </p:nvPr>
        </p:nvSpPr>
        <p:spPr/>
        <p:txBody>
          <a:bodyPr anchor="b">
            <a:noAutofit/>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What can we say </a:t>
            </a: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about</a:t>
            </a:r>
            <a:b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b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biomass </a:t>
            </a:r>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potential in KY?</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2918" y="2800216"/>
            <a:ext cx="5418137" cy="3448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170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edg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59307"/>
            <a:ext cx="7408333" cy="3450696"/>
          </a:xfrm>
        </p:spPr>
        <p:txBody>
          <a:bodyPr>
            <a:normAutofit lnSpcReduction="10000"/>
          </a:bodyPr>
          <a:lstStyle/>
          <a:p>
            <a:pPr>
              <a:buFont typeface="Arial"/>
              <a:buChar char="•"/>
            </a:pPr>
            <a:r>
              <a:rPr lang="en-US" dirty="0">
                <a:solidFill>
                  <a:schemeClr val="tx1"/>
                </a:solidFill>
                <a:ea typeface="ＭＳ Ｐゴシック" charset="0"/>
                <a:cs typeface="Calibri" charset="0"/>
              </a:rPr>
              <a:t>Energy Efficiency is </a:t>
            </a:r>
            <a:r>
              <a:rPr lang="en-US" dirty="0" smtClean="0">
                <a:solidFill>
                  <a:schemeClr val="tx1"/>
                </a:solidFill>
                <a:ea typeface="ＭＳ Ｐゴシック" charset="0"/>
                <a:cs typeface="Calibri" charset="0"/>
              </a:rPr>
              <a:t>Kentucky’s </a:t>
            </a:r>
            <a:r>
              <a:rPr lang="en-US" dirty="0">
                <a:solidFill>
                  <a:schemeClr val="tx1"/>
                </a:solidFill>
                <a:ea typeface="ＭＳ Ｐゴシック" charset="0"/>
                <a:cs typeface="Calibri" charset="0"/>
              </a:rPr>
              <a:t>cheapest, most abundant source of new </a:t>
            </a:r>
            <a:r>
              <a:rPr lang="en-US" dirty="0" smtClean="0">
                <a:solidFill>
                  <a:schemeClr val="tx1"/>
                </a:solidFill>
                <a:ea typeface="ＭＳ Ｐゴシック" charset="0"/>
                <a:cs typeface="Calibri" charset="0"/>
              </a:rPr>
              <a:t>energy</a:t>
            </a:r>
            <a:endParaRPr lang="en-US" dirty="0">
              <a:solidFill>
                <a:schemeClr val="tx1"/>
              </a:solidFill>
              <a:ea typeface="ＭＳ Ｐゴシック" charset="0"/>
              <a:cs typeface="Calibri" charset="0"/>
            </a:endParaRPr>
          </a:p>
          <a:p>
            <a:pPr>
              <a:buFont typeface="Arial"/>
              <a:buChar char="•"/>
            </a:pPr>
            <a:endParaRPr lang="en-US" dirty="0">
              <a:solidFill>
                <a:schemeClr val="tx1"/>
              </a:solidFill>
              <a:ea typeface="ＭＳ Ｐゴシック" charset="0"/>
              <a:cs typeface="Calibri" charset="0"/>
            </a:endParaRPr>
          </a:p>
          <a:p>
            <a:pPr>
              <a:buFont typeface="Arial"/>
              <a:buChar char="•"/>
            </a:pPr>
            <a:r>
              <a:rPr lang="en-US" dirty="0">
                <a:solidFill>
                  <a:schemeClr val="tx1"/>
                </a:solidFill>
                <a:ea typeface="ＭＳ Ｐゴシック" charset="0"/>
                <a:cs typeface="Calibri" charset="0"/>
              </a:rPr>
              <a:t>Kentucky has the opportunity </a:t>
            </a:r>
            <a:r>
              <a:rPr lang="en-US" dirty="0" smtClean="0">
                <a:solidFill>
                  <a:schemeClr val="tx1"/>
                </a:solidFill>
                <a:ea typeface="ＭＳ Ｐゴシック" charset="0"/>
                <a:cs typeface="Calibri" charset="0"/>
              </a:rPr>
              <a:t>over the next 20 years to </a:t>
            </a:r>
            <a:r>
              <a:rPr lang="en-US" dirty="0">
                <a:solidFill>
                  <a:schemeClr val="tx1"/>
                </a:solidFill>
                <a:ea typeface="ＭＳ Ｐゴシック" charset="0"/>
                <a:cs typeface="Calibri" charset="0"/>
              </a:rPr>
              <a:t>significantly expand in-state renewable </a:t>
            </a:r>
            <a:r>
              <a:rPr lang="en-US" dirty="0" smtClean="0">
                <a:solidFill>
                  <a:schemeClr val="tx1"/>
                </a:solidFill>
                <a:ea typeface="ＭＳ Ｐゴシック" charset="0"/>
                <a:cs typeface="Calibri" charset="0"/>
              </a:rPr>
              <a:t>generation –especially </a:t>
            </a:r>
            <a:r>
              <a:rPr lang="en-US" dirty="0">
                <a:solidFill>
                  <a:schemeClr val="tx1"/>
                </a:solidFill>
                <a:ea typeface="ＭＳ Ｐゴシック" charset="0"/>
                <a:cs typeface="Calibri" charset="0"/>
              </a:rPr>
              <a:t>hydro, wind, </a:t>
            </a:r>
            <a:r>
              <a:rPr lang="en-US" dirty="0" smtClean="0">
                <a:solidFill>
                  <a:schemeClr val="tx1"/>
                </a:solidFill>
                <a:ea typeface="ＭＳ Ｐゴシック" charset="0"/>
                <a:cs typeface="Calibri" charset="0"/>
              </a:rPr>
              <a:t>biomass, </a:t>
            </a:r>
            <a:r>
              <a:rPr lang="en-US" dirty="0">
                <a:solidFill>
                  <a:schemeClr val="tx1"/>
                </a:solidFill>
                <a:ea typeface="ＭＳ Ｐゴシック" charset="0"/>
                <a:cs typeface="Calibri" charset="0"/>
              </a:rPr>
              <a:t>and </a:t>
            </a:r>
            <a:r>
              <a:rPr lang="en-US" dirty="0" smtClean="0">
                <a:solidFill>
                  <a:schemeClr val="tx1"/>
                </a:solidFill>
                <a:ea typeface="ＭＳ Ｐゴシック" charset="0"/>
                <a:cs typeface="Calibri" charset="0"/>
              </a:rPr>
              <a:t>solar</a:t>
            </a:r>
            <a:endParaRPr lang="en-US" dirty="0">
              <a:solidFill>
                <a:schemeClr val="tx1"/>
              </a:solidFill>
              <a:ea typeface="ＭＳ Ｐゴシック" charset="0"/>
              <a:cs typeface="Calibri" charset="0"/>
            </a:endParaRPr>
          </a:p>
          <a:p>
            <a:pPr>
              <a:buFont typeface="Arial"/>
              <a:buChar char="•"/>
            </a:pPr>
            <a:endParaRPr lang="en-US" dirty="0">
              <a:solidFill>
                <a:schemeClr val="tx1"/>
              </a:solidFill>
              <a:ea typeface="ＭＳ Ｐゴシック" charset="0"/>
              <a:cs typeface="Calibri" charset="0"/>
            </a:endParaRPr>
          </a:p>
          <a:p>
            <a:pPr>
              <a:buFont typeface="Arial"/>
              <a:buChar char="•"/>
            </a:pPr>
            <a:r>
              <a:rPr lang="en-US" dirty="0">
                <a:solidFill>
                  <a:schemeClr val="tx1"/>
                </a:solidFill>
                <a:ea typeface="ＭＳ Ｐゴシック" charset="0"/>
                <a:cs typeface="Calibri" charset="0"/>
              </a:rPr>
              <a:t>Diversifying our energy mix will reduce </a:t>
            </a:r>
            <a:r>
              <a:rPr lang="en-US" dirty="0" smtClean="0">
                <a:solidFill>
                  <a:schemeClr val="tx1"/>
                </a:solidFill>
                <a:ea typeface="ＭＳ Ｐゴシック" charset="0"/>
                <a:cs typeface="Calibri" charset="0"/>
              </a:rPr>
              <a:t>risk for KY’s </a:t>
            </a:r>
            <a:r>
              <a:rPr lang="en-US" dirty="0">
                <a:solidFill>
                  <a:schemeClr val="tx1"/>
                </a:solidFill>
                <a:ea typeface="ＭＳ Ｐゴシック" charset="0"/>
                <a:cs typeface="Calibri" charset="0"/>
              </a:rPr>
              <a:t>ratepayers and utilities </a:t>
            </a:r>
            <a:r>
              <a:rPr lang="en-US" dirty="0" smtClean="0">
                <a:solidFill>
                  <a:schemeClr val="tx1"/>
                </a:solidFill>
                <a:ea typeface="ＭＳ Ｐゴシック" charset="0"/>
                <a:cs typeface="Calibri" charset="0"/>
              </a:rPr>
              <a:t>over the </a:t>
            </a:r>
            <a:r>
              <a:rPr lang="en-US" dirty="0">
                <a:solidFill>
                  <a:schemeClr val="tx1"/>
                </a:solidFill>
                <a:ea typeface="ＭＳ Ｐゴシック" charset="0"/>
                <a:cs typeface="Calibri" charset="0"/>
              </a:rPr>
              <a:t>next 20 </a:t>
            </a:r>
            <a:r>
              <a:rPr lang="en-US" dirty="0" smtClean="0">
                <a:solidFill>
                  <a:schemeClr val="tx1"/>
                </a:solidFill>
                <a:ea typeface="ＭＳ Ｐゴシック" charset="0"/>
                <a:cs typeface="Calibri" charset="0"/>
              </a:rPr>
              <a:t>years</a:t>
            </a:r>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chemeClr val="accent3">
                    <a:lumMod val="50000"/>
                  </a:schemeClr>
                </a:solidFill>
                <a:effectLst>
                  <a:outerShdw blurRad="50800" dist="38100" dir="2700000" algn="tl" rotWithShape="0">
                    <a:srgbClr val="000000">
                      <a:alpha val="43000"/>
                    </a:srgbClr>
                  </a:outerShdw>
                </a:effectLst>
              </a:rPr>
              <a:t>There is broad consensus that…</a:t>
            </a:r>
            <a:endParaRPr lang="en-US" dirty="0">
              <a:solidFill>
                <a:schemeClr val="accent3">
                  <a:lumMod val="50000"/>
                </a:schemeClr>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238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5346" y="2675467"/>
            <a:ext cx="5073053" cy="3450696"/>
          </a:xfrm>
        </p:spPr>
        <p:txBody>
          <a:bodyPr>
            <a:normAutofit fontScale="92500" lnSpcReduction="10000"/>
          </a:bodyPr>
          <a:lstStyle/>
          <a:p>
            <a:pPr>
              <a:lnSpc>
                <a:spcPct val="80000"/>
              </a:lnSpc>
              <a:buFont typeface="Arial"/>
              <a:buChar char="•"/>
            </a:pPr>
            <a:r>
              <a:rPr lang="en-US" sz="2600" dirty="0">
                <a:solidFill>
                  <a:schemeClr val="tx1"/>
                </a:solidFill>
                <a:ea typeface="ＭＳ Ｐゴシック" charset="0"/>
                <a:cs typeface="Calibri" charset="0"/>
              </a:rPr>
              <a:t>Create local jobs and grow </a:t>
            </a:r>
            <a:r>
              <a:rPr lang="en-US" sz="2600" dirty="0" smtClean="0">
                <a:solidFill>
                  <a:schemeClr val="tx1"/>
                </a:solidFill>
                <a:ea typeface="ＭＳ Ｐゴシック" charset="0"/>
                <a:cs typeface="Calibri" charset="0"/>
              </a:rPr>
              <a:t>Kentucky’s </a:t>
            </a:r>
            <a:r>
              <a:rPr lang="en-US" sz="2600" dirty="0">
                <a:solidFill>
                  <a:schemeClr val="tx1"/>
                </a:solidFill>
                <a:ea typeface="ＭＳ Ｐゴシック" charset="0"/>
                <a:cs typeface="Calibri" charset="0"/>
              </a:rPr>
              <a:t>economy</a:t>
            </a:r>
          </a:p>
          <a:p>
            <a:pPr>
              <a:lnSpc>
                <a:spcPct val="80000"/>
              </a:lnSpc>
              <a:buFont typeface="Arial"/>
              <a:buChar char="•"/>
            </a:pPr>
            <a:endParaRPr lang="en-US" sz="2600" dirty="0">
              <a:solidFill>
                <a:schemeClr val="tx1"/>
              </a:solidFill>
              <a:ea typeface="ＭＳ Ｐゴシック" charset="0"/>
              <a:cs typeface="Calibri" charset="0"/>
            </a:endParaRPr>
          </a:p>
          <a:p>
            <a:pPr>
              <a:lnSpc>
                <a:spcPct val="80000"/>
              </a:lnSpc>
              <a:buFont typeface="Arial"/>
              <a:buChar char="•"/>
            </a:pPr>
            <a:r>
              <a:rPr lang="en-US" sz="2600" dirty="0">
                <a:solidFill>
                  <a:schemeClr val="tx1"/>
                </a:solidFill>
                <a:ea typeface="ＭＳ Ｐゴシック" charset="0"/>
                <a:cs typeface="Calibri" charset="0"/>
              </a:rPr>
              <a:t>Save money for </a:t>
            </a:r>
            <a:r>
              <a:rPr lang="en-US" sz="2600" dirty="0" smtClean="0">
                <a:solidFill>
                  <a:schemeClr val="tx1"/>
                </a:solidFill>
                <a:ea typeface="ＭＳ Ｐゴシック" charset="0"/>
                <a:cs typeface="Calibri" charset="0"/>
              </a:rPr>
              <a:t>Kentucky’s </a:t>
            </a:r>
            <a:r>
              <a:rPr lang="en-US" sz="2600" dirty="0">
                <a:solidFill>
                  <a:schemeClr val="tx1"/>
                </a:solidFill>
                <a:ea typeface="ＭＳ Ｐゴシック" charset="0"/>
                <a:cs typeface="Calibri" charset="0"/>
              </a:rPr>
              <a:t>families, farms and businesses</a:t>
            </a:r>
          </a:p>
          <a:p>
            <a:pPr>
              <a:lnSpc>
                <a:spcPct val="80000"/>
              </a:lnSpc>
              <a:buFont typeface="Arial"/>
              <a:buChar char="•"/>
            </a:pPr>
            <a:endParaRPr lang="en-US" sz="2600" dirty="0">
              <a:solidFill>
                <a:schemeClr val="tx1"/>
              </a:solidFill>
              <a:ea typeface="ＭＳ Ｐゴシック" charset="0"/>
              <a:cs typeface="Calibri" charset="0"/>
            </a:endParaRPr>
          </a:p>
          <a:p>
            <a:pPr>
              <a:lnSpc>
                <a:spcPct val="80000"/>
              </a:lnSpc>
              <a:buFont typeface="Arial"/>
              <a:buChar char="•"/>
            </a:pPr>
            <a:r>
              <a:rPr lang="en-US" sz="2600" dirty="0">
                <a:solidFill>
                  <a:schemeClr val="tx1"/>
                </a:solidFill>
                <a:ea typeface="ＭＳ Ｐゴシック" charset="0"/>
                <a:cs typeface="Calibri" charset="0"/>
              </a:rPr>
              <a:t>Improve </a:t>
            </a:r>
            <a:r>
              <a:rPr lang="en-US" sz="2600" dirty="0" smtClean="0">
                <a:solidFill>
                  <a:schemeClr val="tx1"/>
                </a:solidFill>
                <a:ea typeface="ＭＳ Ｐゴシック" charset="0"/>
                <a:cs typeface="Calibri" charset="0"/>
              </a:rPr>
              <a:t>Kentuckians’ </a:t>
            </a:r>
            <a:r>
              <a:rPr lang="en-US" sz="2600" dirty="0">
                <a:solidFill>
                  <a:schemeClr val="tx1"/>
                </a:solidFill>
                <a:ea typeface="ＭＳ Ｐゴシック" charset="0"/>
                <a:cs typeface="Calibri" charset="0"/>
              </a:rPr>
              <a:t>health and environment</a:t>
            </a:r>
          </a:p>
          <a:p>
            <a:pPr>
              <a:lnSpc>
                <a:spcPct val="80000"/>
              </a:lnSpc>
              <a:buFont typeface="Arial"/>
              <a:buChar char="•"/>
            </a:pPr>
            <a:endParaRPr lang="en-US" sz="2600" dirty="0">
              <a:solidFill>
                <a:schemeClr val="tx1"/>
              </a:solidFill>
              <a:ea typeface="ＭＳ Ｐゴシック" charset="0"/>
              <a:cs typeface="Calibri" charset="0"/>
            </a:endParaRPr>
          </a:p>
          <a:p>
            <a:pPr>
              <a:lnSpc>
                <a:spcPct val="80000"/>
              </a:lnSpc>
              <a:buFont typeface="Arial"/>
              <a:buChar char="•"/>
            </a:pPr>
            <a:r>
              <a:rPr lang="en-US" sz="2600" dirty="0" smtClean="0">
                <a:solidFill>
                  <a:schemeClr val="tx1"/>
                </a:solidFill>
                <a:ea typeface="ＭＳ Ｐゴシック" charset="0"/>
                <a:cs typeface="Calibri" charset="0"/>
              </a:rPr>
              <a:t>Build </a:t>
            </a:r>
            <a:r>
              <a:rPr lang="en-US" sz="2600" dirty="0">
                <a:solidFill>
                  <a:schemeClr val="tx1"/>
                </a:solidFill>
                <a:ea typeface="ＭＳ Ｐゴシック" charset="0"/>
                <a:cs typeface="Calibri" charset="0"/>
              </a:rPr>
              <a:t>on </a:t>
            </a:r>
            <a:r>
              <a:rPr lang="en-US" sz="2600" dirty="0" smtClean="0">
                <a:solidFill>
                  <a:schemeClr val="tx1"/>
                </a:solidFill>
                <a:ea typeface="ＭＳ Ｐゴシック" charset="0"/>
                <a:cs typeface="Calibri" charset="0"/>
              </a:rPr>
              <a:t>Kentucky’s </a:t>
            </a:r>
            <a:r>
              <a:rPr lang="en-US" sz="2600" dirty="0">
                <a:solidFill>
                  <a:schemeClr val="tx1"/>
                </a:solidFill>
                <a:ea typeface="ＭＳ Ｐゴシック" charset="0"/>
                <a:cs typeface="Calibri" charset="0"/>
              </a:rPr>
              <a:t>clean energy momentum</a:t>
            </a:r>
          </a:p>
          <a:p>
            <a:endParaRPr lang="en-US" dirty="0"/>
          </a:p>
        </p:txBody>
      </p:sp>
      <p:sp>
        <p:nvSpPr>
          <p:cNvPr id="3" name="Title 2"/>
          <p:cNvSpPr>
            <a:spLocks noGrp="1"/>
          </p:cNvSpPr>
          <p:nvPr>
            <p:ph type="title"/>
          </p:nvPr>
        </p:nvSpPr>
        <p:spPr>
          <a:xfrm>
            <a:off x="457200" y="338327"/>
            <a:ext cx="8229600" cy="1944857"/>
          </a:xfrm>
        </p:spPr>
        <p:txBody>
          <a:bodyPr>
            <a:noAutofit/>
          </a:bodyPr>
          <a:lstStyle/>
          <a:p>
            <a:r>
              <a:rPr lang="en-US" dirty="0">
                <a:solidFill>
                  <a:schemeClr val="accent3">
                    <a:lumMod val="50000"/>
                  </a:schemeClr>
                </a:solidFill>
                <a:effectLst>
                  <a:outerShdw blurRad="50800" dist="38100" dir="2700000" algn="tl" rotWithShape="0">
                    <a:srgbClr val="000000">
                      <a:alpha val="43000"/>
                    </a:srgbClr>
                  </a:outerShdw>
                </a:effectLst>
                <a:latin typeface="Calibri" charset="0"/>
              </a:rPr>
              <a:t>It is time for Kentucky to transition to clean, affordable and sustainable energy solutions</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3" descr="at river level 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79530" y="2391265"/>
            <a:ext cx="2834178" cy="42625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7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ssolv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30797"/>
            <a:ext cx="7408333" cy="3458803"/>
          </a:xfrm>
        </p:spPr>
        <p:txBody>
          <a:bodyPr>
            <a:noAutofit/>
          </a:bodyPr>
          <a:lstStyle/>
          <a:p>
            <a:pPr>
              <a:buFont typeface="Arial"/>
              <a:buChar char="•"/>
            </a:pPr>
            <a:r>
              <a:rPr lang="en-US" dirty="0">
                <a:solidFill>
                  <a:srgbClr val="000000"/>
                </a:solidFill>
                <a:ea typeface="ＭＳ Ｐゴシック" charset="0"/>
                <a:cs typeface="ＭＳ Ｐゴシック" charset="0"/>
              </a:rPr>
              <a:t>Net </a:t>
            </a:r>
            <a:r>
              <a:rPr lang="en-US" dirty="0" smtClean="0">
                <a:solidFill>
                  <a:srgbClr val="000000"/>
                </a:solidFill>
                <a:ea typeface="ＭＳ Ｐゴシック" charset="0"/>
                <a:cs typeface="ＭＳ Ｐゴシック" charset="0"/>
              </a:rPr>
              <a:t>Metering</a:t>
            </a:r>
          </a:p>
          <a:p>
            <a:pPr>
              <a:buFont typeface="Arial"/>
              <a:buChar char="•"/>
            </a:pPr>
            <a:endParaRPr lang="en-US" dirty="0">
              <a:solidFill>
                <a:srgbClr val="000000"/>
              </a:solidFill>
              <a:ea typeface="ＭＳ Ｐゴシック" charset="0"/>
              <a:cs typeface="ＭＳ Ｐゴシック" charset="0"/>
            </a:endParaRPr>
          </a:p>
          <a:p>
            <a:pPr>
              <a:buFont typeface="Arial"/>
              <a:buChar char="•"/>
            </a:pPr>
            <a:r>
              <a:rPr lang="en-US" dirty="0">
                <a:solidFill>
                  <a:srgbClr val="000000"/>
                </a:solidFill>
                <a:ea typeface="ＭＳ Ｐゴシック" charset="0"/>
                <a:cs typeface="ＭＳ Ｐゴシック" charset="0"/>
              </a:rPr>
              <a:t>House Bill 1 (2007) and House Bill 2 (</a:t>
            </a:r>
            <a:r>
              <a:rPr lang="en-US" dirty="0" smtClean="0">
                <a:solidFill>
                  <a:srgbClr val="000000"/>
                </a:solidFill>
                <a:ea typeface="ＭＳ Ｐゴシック" charset="0"/>
                <a:cs typeface="ＭＳ Ｐゴシック" charset="0"/>
              </a:rPr>
              <a:t>2008)</a:t>
            </a:r>
          </a:p>
          <a:p>
            <a:pPr>
              <a:buFont typeface="Arial"/>
              <a:buChar char="•"/>
            </a:pPr>
            <a:endParaRPr lang="en-US" dirty="0">
              <a:solidFill>
                <a:srgbClr val="000000"/>
              </a:solidFill>
              <a:ea typeface="ＭＳ Ｐゴシック" charset="0"/>
              <a:cs typeface="ＭＳ Ｐゴシック" charset="0"/>
            </a:endParaRPr>
          </a:p>
          <a:p>
            <a:pPr>
              <a:buFont typeface="Arial"/>
              <a:buChar char="•"/>
            </a:pPr>
            <a:r>
              <a:rPr lang="en-US" dirty="0">
                <a:solidFill>
                  <a:srgbClr val="000000"/>
                </a:solidFill>
                <a:ea typeface="ＭＳ Ｐゴシック" charset="0"/>
                <a:cs typeface="ＭＳ Ｐゴシック" charset="0"/>
              </a:rPr>
              <a:t>Government</a:t>
            </a:r>
            <a:r>
              <a:rPr lang="en-US" dirty="0" smtClean="0">
                <a:solidFill>
                  <a:srgbClr val="000000"/>
                </a:solidFill>
                <a:ea typeface="ＭＳ Ｐゴシック" charset="0"/>
                <a:cs typeface="ＭＳ Ｐゴシック" charset="0"/>
              </a:rPr>
              <a:t>-Led </a:t>
            </a:r>
            <a:r>
              <a:rPr lang="en-US" dirty="0">
                <a:solidFill>
                  <a:srgbClr val="000000"/>
                </a:solidFill>
                <a:ea typeface="ＭＳ Ｐゴシック" charset="0"/>
                <a:cs typeface="ＭＳ Ｐゴシック" charset="0"/>
              </a:rPr>
              <a:t>I</a:t>
            </a:r>
            <a:r>
              <a:rPr lang="en-US" dirty="0" smtClean="0">
                <a:solidFill>
                  <a:srgbClr val="000000"/>
                </a:solidFill>
                <a:ea typeface="ＭＳ Ｐゴシック" charset="0"/>
                <a:cs typeface="ＭＳ Ｐゴシック" charset="0"/>
              </a:rPr>
              <a:t>nitiatives</a:t>
            </a:r>
          </a:p>
          <a:p>
            <a:pPr>
              <a:buFont typeface="Arial"/>
              <a:buChar char="•"/>
            </a:pPr>
            <a:endParaRPr lang="en-US" dirty="0">
              <a:solidFill>
                <a:srgbClr val="000000"/>
              </a:solidFill>
              <a:ea typeface="ＭＳ Ｐゴシック" charset="0"/>
              <a:cs typeface="ＭＳ Ｐゴシック" charset="0"/>
            </a:endParaRPr>
          </a:p>
          <a:p>
            <a:pPr>
              <a:buFont typeface="Arial"/>
              <a:buChar char="•"/>
            </a:pPr>
            <a:r>
              <a:rPr lang="en-US" dirty="0">
                <a:solidFill>
                  <a:srgbClr val="000000"/>
                </a:solidFill>
                <a:ea typeface="ＭＳ Ｐゴシック" charset="0"/>
                <a:cs typeface="ＭＳ Ｐゴシック" charset="0"/>
              </a:rPr>
              <a:t>Stimulus </a:t>
            </a:r>
            <a:r>
              <a:rPr lang="en-US" dirty="0" smtClean="0">
                <a:solidFill>
                  <a:srgbClr val="000000"/>
                </a:solidFill>
                <a:ea typeface="ＭＳ Ｐゴシック" charset="0"/>
                <a:cs typeface="ＭＳ Ｐゴシック" charset="0"/>
              </a:rPr>
              <a:t>Funds</a:t>
            </a:r>
            <a:endParaRPr lang="en-US" dirty="0">
              <a:solidFill>
                <a:srgbClr val="000000"/>
              </a:solidFill>
              <a:ea typeface="ＭＳ Ｐゴシック" charset="0"/>
              <a:cs typeface="ＭＳ Ｐゴシック" charset="0"/>
            </a:endParaRPr>
          </a:p>
        </p:txBody>
      </p:sp>
      <p:sp>
        <p:nvSpPr>
          <p:cNvPr id="3" name="Title 2"/>
          <p:cNvSpPr>
            <a:spLocks noGrp="1"/>
          </p:cNvSpPr>
          <p:nvPr>
            <p:ph type="title"/>
          </p:nvPr>
        </p:nvSpPr>
        <p:spPr/>
        <p:txBody>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What are we doing </a:t>
            </a: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well</a:t>
            </a:r>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a:t>
            </a:r>
            <a:endParaRPr lang="en-US" dirty="0">
              <a:solidFill>
                <a:schemeClr val="accent3">
                  <a:lumMod val="50000"/>
                </a:schemeClr>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682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ssolv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What do we still need to do?</a:t>
            </a:r>
            <a:endParaRPr lang="en-US" dirty="0">
              <a:solidFill>
                <a:schemeClr val="accent3">
                  <a:lumMod val="50000"/>
                </a:schemeClr>
              </a:solidFill>
              <a:effectLst>
                <a:outerShdw blurRad="50800" dist="38100" dir="2700000" algn="tl" rotWithShape="0">
                  <a:srgbClr val="000000">
                    <a:alpha val="43000"/>
                  </a:srgbClr>
                </a:outerShdw>
              </a:effectLst>
            </a:endParaRPr>
          </a:p>
        </p:txBody>
      </p:sp>
      <p:sp>
        <p:nvSpPr>
          <p:cNvPr id="4" name="Explosion 1 3"/>
          <p:cNvSpPr/>
          <p:nvPr/>
        </p:nvSpPr>
        <p:spPr>
          <a:xfrm>
            <a:off x="301624" y="1600200"/>
            <a:ext cx="2898776" cy="144780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00"/>
                </a:solidFill>
                <a:latin typeface="+mn-lt"/>
              </a:rPr>
              <a:t>EKPC Collaborative</a:t>
            </a:r>
          </a:p>
        </p:txBody>
      </p:sp>
      <p:sp>
        <p:nvSpPr>
          <p:cNvPr id="5" name="Explosion 1 4"/>
          <p:cNvSpPr/>
          <p:nvPr/>
        </p:nvSpPr>
        <p:spPr>
          <a:xfrm>
            <a:off x="3200400" y="1828800"/>
            <a:ext cx="2540000" cy="1076325"/>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00"/>
                </a:solidFill>
                <a:latin typeface="+mn-lt"/>
              </a:rPr>
              <a:t>Co-op </a:t>
            </a:r>
            <a:r>
              <a:rPr lang="en-US" sz="1800" dirty="0" smtClean="0">
                <a:solidFill>
                  <a:srgbClr val="000000"/>
                </a:solidFill>
                <a:latin typeface="+mn-lt"/>
              </a:rPr>
              <a:t>Reform</a:t>
            </a:r>
            <a:endParaRPr lang="en-US" sz="1800" dirty="0">
              <a:solidFill>
                <a:srgbClr val="000000"/>
              </a:solidFill>
              <a:latin typeface="+mn-lt"/>
            </a:endParaRPr>
          </a:p>
        </p:txBody>
      </p:sp>
      <p:sp>
        <p:nvSpPr>
          <p:cNvPr id="6" name="Explosion 1 5"/>
          <p:cNvSpPr/>
          <p:nvPr/>
        </p:nvSpPr>
        <p:spPr>
          <a:xfrm>
            <a:off x="622299" y="3124200"/>
            <a:ext cx="2222501" cy="144780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00"/>
                </a:solidFill>
                <a:latin typeface="+mn-lt"/>
              </a:rPr>
              <a:t>PSC </a:t>
            </a:r>
            <a:r>
              <a:rPr lang="en-US" sz="1800" dirty="0" smtClean="0">
                <a:solidFill>
                  <a:srgbClr val="000000"/>
                </a:solidFill>
                <a:latin typeface="+mn-lt"/>
              </a:rPr>
              <a:t>Reform</a:t>
            </a:r>
            <a:endParaRPr lang="en-US" sz="1800" dirty="0">
              <a:solidFill>
                <a:srgbClr val="000000"/>
              </a:solidFill>
              <a:latin typeface="+mn-lt"/>
            </a:endParaRPr>
          </a:p>
        </p:txBody>
      </p:sp>
      <p:sp>
        <p:nvSpPr>
          <p:cNvPr id="7" name="Explosion 1 6"/>
          <p:cNvSpPr/>
          <p:nvPr/>
        </p:nvSpPr>
        <p:spPr>
          <a:xfrm>
            <a:off x="6078537" y="1591056"/>
            <a:ext cx="2697163" cy="145177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00"/>
                </a:solidFill>
                <a:latin typeface="+mn-lt"/>
              </a:rPr>
              <a:t>Local </a:t>
            </a:r>
            <a:r>
              <a:rPr lang="en-US" sz="1800" dirty="0" smtClean="0">
                <a:solidFill>
                  <a:srgbClr val="000000"/>
                </a:solidFill>
                <a:latin typeface="+mn-lt"/>
              </a:rPr>
              <a:t>Organizing</a:t>
            </a:r>
            <a:endParaRPr lang="en-US" sz="1800" dirty="0">
              <a:solidFill>
                <a:srgbClr val="000000"/>
              </a:solidFill>
              <a:latin typeface="+mn-lt"/>
            </a:endParaRPr>
          </a:p>
        </p:txBody>
      </p:sp>
      <p:sp>
        <p:nvSpPr>
          <p:cNvPr id="8" name="Explosion 1 7"/>
          <p:cNvSpPr/>
          <p:nvPr/>
        </p:nvSpPr>
        <p:spPr>
          <a:xfrm>
            <a:off x="3505200" y="3276600"/>
            <a:ext cx="2032000" cy="1597026"/>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smtClean="0">
                <a:solidFill>
                  <a:srgbClr val="000000"/>
                </a:solidFill>
              </a:rPr>
              <a:t>Public Policy</a:t>
            </a:r>
            <a:endParaRPr lang="en-US" dirty="0">
              <a:solidFill>
                <a:srgbClr val="000000"/>
              </a:solidFill>
            </a:endParaRPr>
          </a:p>
        </p:txBody>
      </p:sp>
      <p:sp>
        <p:nvSpPr>
          <p:cNvPr id="9" name="Explosion 1 8"/>
          <p:cNvSpPr/>
          <p:nvPr/>
        </p:nvSpPr>
        <p:spPr>
          <a:xfrm>
            <a:off x="5486400" y="3048000"/>
            <a:ext cx="3276600" cy="152400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00"/>
                </a:solidFill>
                <a:latin typeface="+mn-lt"/>
              </a:rPr>
              <a:t>Advocacy with the </a:t>
            </a:r>
            <a:r>
              <a:rPr lang="en-US" sz="1800" dirty="0" smtClean="0">
                <a:solidFill>
                  <a:srgbClr val="000000"/>
                </a:solidFill>
                <a:latin typeface="+mn-lt"/>
              </a:rPr>
              <a:t>Attorney General</a:t>
            </a:r>
            <a:endParaRPr lang="en-US" sz="1800" dirty="0">
              <a:solidFill>
                <a:srgbClr val="000000"/>
              </a:solidFill>
              <a:latin typeface="+mn-lt"/>
            </a:endParaRPr>
          </a:p>
        </p:txBody>
      </p:sp>
      <p:sp>
        <p:nvSpPr>
          <p:cNvPr id="10" name="Explosion 1 9"/>
          <p:cNvSpPr/>
          <p:nvPr/>
        </p:nvSpPr>
        <p:spPr>
          <a:xfrm>
            <a:off x="152400" y="4876800"/>
            <a:ext cx="2590800" cy="129540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00"/>
                </a:solidFill>
                <a:latin typeface="+mn-lt"/>
              </a:rPr>
              <a:t>HowSmart</a:t>
            </a:r>
          </a:p>
        </p:txBody>
      </p:sp>
      <p:sp>
        <p:nvSpPr>
          <p:cNvPr id="11" name="Explosion 1 10"/>
          <p:cNvSpPr/>
          <p:nvPr/>
        </p:nvSpPr>
        <p:spPr>
          <a:xfrm>
            <a:off x="3124200" y="5029200"/>
            <a:ext cx="2590800" cy="129540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00"/>
                </a:solidFill>
                <a:latin typeface="+mn-lt"/>
              </a:rPr>
              <a:t>Individual Action</a:t>
            </a:r>
          </a:p>
        </p:txBody>
      </p:sp>
      <p:sp>
        <p:nvSpPr>
          <p:cNvPr id="12" name="Explosion 1 11"/>
          <p:cNvSpPr/>
          <p:nvPr/>
        </p:nvSpPr>
        <p:spPr>
          <a:xfrm>
            <a:off x="6019800" y="4800600"/>
            <a:ext cx="2755900" cy="144780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solidFill>
                  <a:srgbClr val="000000"/>
                </a:solidFill>
                <a:latin typeface="+mn-lt"/>
              </a:rPr>
              <a:t>Berea Solar Farm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20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p:tgtEl>
                                          <p:spTgt spid="8"/>
                                        </p:tgtEl>
                                        <p:attrNameLst>
                                          <p:attrName>ppt_y</p:attrName>
                                        </p:attrNameLst>
                                      </p:cBhvr>
                                      <p:tavLst>
                                        <p:tav tm="0">
                                          <p:val>
                                            <p:strVal val="#ppt_y+#ppt_h*1.125000"/>
                                          </p:val>
                                        </p:tav>
                                        <p:tav tm="100000">
                                          <p:val>
                                            <p:strVal val="#ppt_y"/>
                                          </p:val>
                                        </p:tav>
                                      </p:tavLst>
                                    </p:anim>
                                    <p:animEffect transition="in" filter="wipe(up)">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Why policy solutions?</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3" descr="Energy_Subsidies Crop.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11448" y="1915790"/>
            <a:ext cx="4924425" cy="4545013"/>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33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480" y="2592061"/>
            <a:ext cx="2678020" cy="1978677"/>
          </a:xfrm>
        </p:spPr>
        <p:txBody>
          <a:bodyPr>
            <a:noAutofit/>
          </a:bodyPr>
          <a:lstStyle/>
          <a:p>
            <a:pPr marL="0" indent="0">
              <a:buNone/>
            </a:pPr>
            <a:r>
              <a:rPr lang="en-US" dirty="0">
                <a:solidFill>
                  <a:srgbClr val="000000"/>
                </a:solidFill>
              </a:rPr>
              <a:t>In 2007, Kentucky spent just 50 cents per person on energy efficiency! </a:t>
            </a:r>
          </a:p>
          <a:p>
            <a:pPr marL="0" indent="0">
              <a:buNone/>
            </a:pPr>
            <a:endParaRPr lang="en-US" dirty="0">
              <a:solidFill>
                <a:srgbClr val="000000"/>
              </a:solidFill>
            </a:endParaRPr>
          </a:p>
        </p:txBody>
      </p:sp>
      <p:sp>
        <p:nvSpPr>
          <p:cNvPr id="3" name="Title 2"/>
          <p:cNvSpPr>
            <a:spLocks noGrp="1"/>
          </p:cNvSpPr>
          <p:nvPr>
            <p:ph type="title"/>
          </p:nvPr>
        </p:nvSpPr>
        <p:spPr/>
        <p:txBody>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Invest in Energy Efficiency</a:t>
            </a:r>
            <a:endParaRPr lang="en-US" dirty="0">
              <a:solidFill>
                <a:schemeClr val="accent3">
                  <a:lumMod val="50000"/>
                </a:schemeClr>
              </a:solidFill>
              <a:effectLst>
                <a:outerShdw blurRad="50800" dist="38100" dir="2700000" algn="tl" rotWithShape="0">
                  <a:srgbClr val="000000">
                    <a:alpha val="43000"/>
                  </a:srgbClr>
                </a:outerShdw>
              </a:effectLst>
            </a:endParaRPr>
          </a:p>
        </p:txBody>
      </p:sp>
      <p:grpSp>
        <p:nvGrpSpPr>
          <p:cNvPr id="4" name="Group 3"/>
          <p:cNvGrpSpPr/>
          <p:nvPr/>
        </p:nvGrpSpPr>
        <p:grpSpPr>
          <a:xfrm>
            <a:off x="1985963" y="1978480"/>
            <a:ext cx="6548437" cy="4652963"/>
            <a:chOff x="1985963" y="1600200"/>
            <a:chExt cx="6548437" cy="4652963"/>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38600" y="1600200"/>
              <a:ext cx="4495800" cy="4652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Oval 5"/>
            <p:cNvSpPr/>
            <p:nvPr/>
          </p:nvSpPr>
          <p:spPr>
            <a:xfrm>
              <a:off x="4648200" y="5334000"/>
              <a:ext cx="1447800" cy="3048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sp>
          <p:nvSpPr>
            <p:cNvPr id="7" name="Right Arrow 6"/>
            <p:cNvSpPr/>
            <p:nvPr/>
          </p:nvSpPr>
          <p:spPr>
            <a:xfrm rot="1975321">
              <a:off x="1985963" y="4303713"/>
              <a:ext cx="2697162" cy="560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809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Pass a Renewable and Efficiency </a:t>
            </a: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Portfolio Standard (REPS)</a:t>
            </a:r>
            <a:endParaRPr lang="en-US" dirty="0">
              <a:solidFill>
                <a:schemeClr val="accent3">
                  <a:lumMod val="50000"/>
                </a:schemeClr>
              </a:solidFill>
              <a:effectLst>
                <a:outerShdw blurRad="50800" dist="38100" dir="2700000" algn="tl" rotWithShape="0">
                  <a:srgbClr val="000000">
                    <a:alpha val="43000"/>
                  </a:srgbClr>
                </a:outerShdw>
              </a:effectLst>
            </a:endParaRPr>
          </a:p>
        </p:txBody>
      </p:sp>
      <p:graphicFrame>
        <p:nvGraphicFramePr>
          <p:cNvPr id="4"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2837283"/>
              </p:ext>
            </p:extLst>
          </p:nvPr>
        </p:nvGraphicFramePr>
        <p:xfrm>
          <a:off x="1554792" y="2065858"/>
          <a:ext cx="6019800" cy="4538662"/>
        </p:xfrm>
        <a:graphic>
          <a:graphicData uri="http://schemas.openxmlformats.org/presentationml/2006/ole">
            <p:oleObj spid="_x0000_s21552" name="Document" r:id="rId4" imgW="16101587" imgH="12139683" progId="Word.Document.12">
              <p:link updateAutomatic="1"/>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0704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5283200" cy="797935"/>
          </a:xfrm>
        </p:spPr>
        <p:txBody>
          <a:bodyPr anchor="t">
            <a:normAutofit fontScale="90000"/>
          </a:bodyPr>
          <a:lstStyle/>
          <a:p>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Calibri" charset="0"/>
              </a:rPr>
              <a:t>Establish Feed-In </a:t>
            </a:r>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Calibri" charset="0"/>
              </a:rPr>
              <a:t>Tariffs </a:t>
            </a:r>
            <a:endParaRPr lang="en-US" dirty="0">
              <a:solidFill>
                <a:schemeClr val="accent3">
                  <a:lumMod val="50000"/>
                </a:schemeClr>
              </a:solidFill>
              <a:effectLst>
                <a:outerShdw blurRad="50800" dist="38100" dir="2700000" algn="tl" rotWithShape="0">
                  <a:srgbClr val="000000">
                    <a:alpha val="43000"/>
                  </a:srgbClr>
                </a:outerShdw>
              </a:effectLst>
            </a:endParaRPr>
          </a:p>
        </p:txBody>
      </p:sp>
      <p:grpSp>
        <p:nvGrpSpPr>
          <p:cNvPr id="22" name="Group 21"/>
          <p:cNvGrpSpPr/>
          <p:nvPr/>
        </p:nvGrpSpPr>
        <p:grpSpPr>
          <a:xfrm>
            <a:off x="463550" y="1136263"/>
            <a:ext cx="8315135" cy="5557837"/>
            <a:chOff x="463550" y="1136263"/>
            <a:chExt cx="8315135" cy="5557837"/>
          </a:xfrm>
        </p:grpSpPr>
        <p:grpSp>
          <p:nvGrpSpPr>
            <p:cNvPr id="4" name="Group 3"/>
            <p:cNvGrpSpPr/>
            <p:nvPr/>
          </p:nvGrpSpPr>
          <p:grpSpPr>
            <a:xfrm>
              <a:off x="463550" y="1136263"/>
              <a:ext cx="8315135" cy="5557837"/>
              <a:chOff x="463550" y="798513"/>
              <a:chExt cx="8315135" cy="5557837"/>
            </a:xfrm>
          </p:grpSpPr>
          <p:pic>
            <p:nvPicPr>
              <p:cNvPr id="5" name="Picture 3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79925" y="4814888"/>
                <a:ext cx="646113" cy="909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14538" y="798513"/>
                <a:ext cx="2000250" cy="22812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Oval Callout 6"/>
              <p:cNvSpPr/>
              <p:nvPr/>
            </p:nvSpPr>
            <p:spPr>
              <a:xfrm>
                <a:off x="682377" y="962026"/>
                <a:ext cx="1809729" cy="900892"/>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rgbClr val="000000"/>
                    </a:solidFill>
                  </a:rPr>
                  <a:t>Hi, I’m Holly and I have a wind turbine on my farm.</a:t>
                </a:r>
              </a:p>
            </p:txBody>
          </p:sp>
          <p:cxnSp>
            <p:nvCxnSpPr>
              <p:cNvPr id="8" name="Straight Arrow Connector 7"/>
              <p:cNvCxnSpPr/>
              <p:nvPr/>
            </p:nvCxnSpPr>
            <p:spPr>
              <a:xfrm>
                <a:off x="3511550" y="1400175"/>
                <a:ext cx="1008063" cy="1588"/>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4803775" y="1108075"/>
                <a:ext cx="3549650" cy="73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dirty="0">
                    <a:latin typeface="+mn-lt"/>
                  </a:rPr>
                  <a:t>Holly</a:t>
                </a:r>
                <a:r>
                  <a:rPr lang="ja-JP" altLang="en-US" sz="1400" dirty="0">
                    <a:latin typeface="+mn-lt"/>
                  </a:rPr>
                  <a:t>’</a:t>
                </a:r>
                <a:r>
                  <a:rPr lang="en-US" sz="1400" dirty="0">
                    <a:latin typeface="+mn-lt"/>
                  </a:rPr>
                  <a:t>s wind turbine generates more electricity than she can use. So, the extra electricity goes back into the grid.</a:t>
                </a:r>
              </a:p>
            </p:txBody>
          </p:sp>
          <p:cxnSp>
            <p:nvCxnSpPr>
              <p:cNvPr id="10" name="Elbow Connector 9"/>
              <p:cNvCxnSpPr/>
              <p:nvPr/>
            </p:nvCxnSpPr>
            <p:spPr>
              <a:xfrm rot="10800000" flipV="1">
                <a:off x="2432050" y="2579688"/>
                <a:ext cx="4114800" cy="100171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25"/>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7225" y="3203575"/>
                <a:ext cx="1711325" cy="1465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 name="Picture 27"/>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87575" y="4891088"/>
                <a:ext cx="822325" cy="1071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 name="Oval Callout 12"/>
              <p:cNvSpPr/>
              <p:nvPr/>
            </p:nvSpPr>
            <p:spPr>
              <a:xfrm>
                <a:off x="2279189" y="4051300"/>
                <a:ext cx="2422391" cy="852682"/>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rgbClr val="000000"/>
                    </a:solidFill>
                  </a:rPr>
                  <a:t>Yah! We can buy this extra electricity from Holly to meet our REPS goal. </a:t>
                </a:r>
              </a:p>
            </p:txBody>
          </p:sp>
          <p:pic>
            <p:nvPicPr>
              <p:cNvPr id="14" name="Picture 4"/>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3550" y="2001838"/>
                <a:ext cx="884238" cy="1181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 name="Picture 33"/>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69050" y="4152900"/>
                <a:ext cx="884238" cy="1181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6" name="Oval Callout 15"/>
              <p:cNvSpPr/>
              <p:nvPr/>
            </p:nvSpPr>
            <p:spPr>
              <a:xfrm>
                <a:off x="6368863" y="2603500"/>
                <a:ext cx="2409822" cy="1358735"/>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rgbClr val="000000"/>
                    </a:solidFill>
                  </a:rPr>
                  <a:t>Having guaranteed rates so I could know how much money I would earn made it all possible! Thanks KySEA!</a:t>
                </a:r>
              </a:p>
            </p:txBody>
          </p:sp>
          <p:sp>
            <p:nvSpPr>
              <p:cNvPr id="17" name="TextBox 35"/>
              <p:cNvSpPr txBox="1">
                <a:spLocks noChangeArrowheads="1"/>
              </p:cNvSpPr>
              <p:nvPr/>
            </p:nvSpPr>
            <p:spPr bwMode="auto">
              <a:xfrm>
                <a:off x="6292850" y="5373688"/>
                <a:ext cx="1311176"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200" dirty="0">
                    <a:latin typeface="+mn-lt"/>
                  </a:rPr>
                  <a:t>And, Holly says…</a:t>
                </a:r>
              </a:p>
            </p:txBody>
          </p:sp>
          <p:cxnSp>
            <p:nvCxnSpPr>
              <p:cNvPr id="18" name="Straight Arrow Connector 17"/>
              <p:cNvCxnSpPr/>
              <p:nvPr/>
            </p:nvCxnSpPr>
            <p:spPr>
              <a:xfrm flipV="1">
                <a:off x="3289300" y="5373688"/>
                <a:ext cx="1008063" cy="369887"/>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5386388" y="4903788"/>
                <a:ext cx="773112" cy="227012"/>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0" name="TextBox 51"/>
              <p:cNvSpPr txBox="1">
                <a:spLocks noChangeArrowheads="1"/>
              </p:cNvSpPr>
              <p:nvPr/>
            </p:nvSpPr>
            <p:spPr bwMode="auto">
              <a:xfrm>
                <a:off x="4032250" y="5710238"/>
                <a:ext cx="2254250" cy="6461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200" dirty="0">
                    <a:latin typeface="+mn-lt"/>
                  </a:rPr>
                  <a:t>Utility company sends a check to Holly based on </a:t>
                </a:r>
                <a:r>
                  <a:rPr lang="en-US" sz="1200" dirty="0" smtClean="0">
                    <a:latin typeface="+mn-lt"/>
                  </a:rPr>
                  <a:t>FIT </a:t>
                </a:r>
                <a:r>
                  <a:rPr lang="en-US" sz="1200" dirty="0">
                    <a:latin typeface="+mn-lt"/>
                  </a:rPr>
                  <a:t>rates for her wind energy</a:t>
                </a:r>
              </a:p>
            </p:txBody>
          </p:sp>
        </p:grpSp>
        <p:sp>
          <p:nvSpPr>
            <p:cNvPr id="21" name="TextBox 30"/>
            <p:cNvSpPr txBox="1">
              <a:spLocks noChangeArrowheads="1"/>
            </p:cNvSpPr>
            <p:nvPr/>
          </p:nvSpPr>
          <p:spPr bwMode="auto">
            <a:xfrm>
              <a:off x="1784350" y="6343650"/>
              <a:ext cx="150554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mn-lt"/>
                </a:rPr>
                <a:t>Utility Company Guy</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9068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01900"/>
            <a:ext cx="7408333" cy="4132263"/>
          </a:xfrm>
        </p:spPr>
        <p:txBody>
          <a:bodyPr>
            <a:noAutofit/>
          </a:bodyPr>
          <a:lstStyle/>
          <a:p>
            <a:pPr>
              <a:spcBef>
                <a:spcPts val="0"/>
              </a:spcBef>
              <a:spcAft>
                <a:spcPts val="1800"/>
              </a:spcAft>
              <a:buFont typeface="Arial"/>
              <a:buChar char="•"/>
            </a:pPr>
            <a:r>
              <a:rPr lang="en-US" dirty="0">
                <a:solidFill>
                  <a:schemeClr val="tx1"/>
                </a:solidFill>
                <a:ea typeface="ＭＳ Ｐゴシック" charset="0"/>
                <a:cs typeface="ＭＳ Ｐゴシック" charset="0"/>
              </a:rPr>
              <a:t>Tell your legislator to support </a:t>
            </a:r>
            <a:r>
              <a:rPr lang="en-US" dirty="0" smtClean="0">
                <a:solidFill>
                  <a:schemeClr val="tx1"/>
                </a:solidFill>
                <a:ea typeface="ＭＳ Ｐゴシック" charset="0"/>
                <a:cs typeface="ＭＳ Ｐゴシック" charset="0"/>
              </a:rPr>
              <a:t>The Clean Energy Opportunity Act for </a:t>
            </a:r>
            <a:r>
              <a:rPr lang="en-US" dirty="0">
                <a:solidFill>
                  <a:schemeClr val="tx1"/>
                </a:solidFill>
                <a:ea typeface="ＭＳ Ｐゴシック" charset="0"/>
                <a:cs typeface="ＭＳ Ｐゴシック" charset="0"/>
              </a:rPr>
              <a:t>a sustainable energy future for </a:t>
            </a:r>
            <a:r>
              <a:rPr lang="en-US" dirty="0" smtClean="0">
                <a:solidFill>
                  <a:schemeClr val="tx1"/>
                </a:solidFill>
                <a:ea typeface="ＭＳ Ｐゴシック" charset="0"/>
                <a:cs typeface="ＭＳ Ｐゴシック" charset="0"/>
              </a:rPr>
              <a:t>Kentucky and the growth of good jobs</a:t>
            </a:r>
            <a:endParaRPr lang="en-US" dirty="0">
              <a:solidFill>
                <a:schemeClr val="tx1"/>
              </a:solidFill>
              <a:ea typeface="ＭＳ Ｐゴシック" charset="0"/>
              <a:cs typeface="ＭＳ Ｐゴシック" charset="0"/>
            </a:endParaRPr>
          </a:p>
          <a:p>
            <a:pPr>
              <a:spcBef>
                <a:spcPts val="0"/>
              </a:spcBef>
              <a:spcAft>
                <a:spcPts val="1800"/>
              </a:spcAft>
              <a:buFont typeface="Arial"/>
              <a:buChar char="•"/>
            </a:pPr>
            <a:r>
              <a:rPr lang="en-US" dirty="0" smtClean="0">
                <a:solidFill>
                  <a:schemeClr val="tx1"/>
                </a:solidFill>
                <a:ea typeface="ＭＳ Ｐゴシック" charset="0"/>
                <a:cs typeface="ＭＳ Ｐゴシック" charset="0"/>
              </a:rPr>
              <a:t>Lobby in Frankfort for </a:t>
            </a:r>
            <a:r>
              <a:rPr lang="en-US" dirty="0">
                <a:solidFill>
                  <a:schemeClr val="tx1"/>
                </a:solidFill>
                <a:ea typeface="ＭＳ Ｐゴシック" charset="0"/>
                <a:cs typeface="ＭＳ Ｐゴシック" charset="0"/>
              </a:rPr>
              <a:t>clean </a:t>
            </a:r>
            <a:r>
              <a:rPr lang="en-US" dirty="0" smtClean="0">
                <a:solidFill>
                  <a:schemeClr val="tx1"/>
                </a:solidFill>
                <a:ea typeface="ＭＳ Ｐゴシック" charset="0"/>
                <a:cs typeface="ＭＳ Ｐゴシック" charset="0"/>
              </a:rPr>
              <a:t>energy with KFTC</a:t>
            </a:r>
            <a:endParaRPr lang="en-US" dirty="0">
              <a:solidFill>
                <a:schemeClr val="tx1"/>
              </a:solidFill>
              <a:ea typeface="ＭＳ Ｐゴシック" charset="0"/>
              <a:cs typeface="ＭＳ Ｐゴシック" charset="0"/>
            </a:endParaRPr>
          </a:p>
          <a:p>
            <a:pPr>
              <a:spcBef>
                <a:spcPts val="0"/>
              </a:spcBef>
              <a:spcAft>
                <a:spcPts val="1800"/>
              </a:spcAft>
              <a:buFont typeface="Arial"/>
              <a:buChar char="•"/>
            </a:pPr>
            <a:r>
              <a:rPr lang="en-US" dirty="0">
                <a:solidFill>
                  <a:schemeClr val="tx1"/>
                </a:solidFill>
                <a:ea typeface="ＭＳ Ｐゴシック" charset="0"/>
                <a:cs typeface="ＭＳ Ｐゴシック" charset="0"/>
              </a:rPr>
              <a:t>Present this </a:t>
            </a:r>
            <a:r>
              <a:rPr lang="en-US" dirty="0" smtClean="0">
                <a:solidFill>
                  <a:schemeClr val="tx1"/>
                </a:solidFill>
                <a:ea typeface="ＭＳ Ｐゴシック" charset="0"/>
                <a:cs typeface="ＭＳ Ｐゴシック" charset="0"/>
              </a:rPr>
              <a:t>PowerPoint </a:t>
            </a:r>
            <a:r>
              <a:rPr lang="en-US" dirty="0">
                <a:solidFill>
                  <a:schemeClr val="tx1"/>
                </a:solidFill>
                <a:ea typeface="ＭＳ Ｐゴシック" charset="0"/>
                <a:cs typeface="ＭＳ Ｐゴシック" charset="0"/>
              </a:rPr>
              <a:t>to your church or community </a:t>
            </a:r>
            <a:r>
              <a:rPr lang="en-US" dirty="0" smtClean="0">
                <a:solidFill>
                  <a:schemeClr val="tx1"/>
                </a:solidFill>
                <a:ea typeface="ＭＳ Ｐゴシック" charset="0"/>
                <a:cs typeface="ＭＳ Ｐゴシック" charset="0"/>
              </a:rPr>
              <a:t>group</a:t>
            </a:r>
          </a:p>
          <a:p>
            <a:pPr>
              <a:buFont typeface="Arial"/>
              <a:buChar char="•"/>
            </a:pPr>
            <a:r>
              <a:rPr lang="en-US" dirty="0" smtClean="0">
                <a:solidFill>
                  <a:schemeClr val="tx1"/>
                </a:solidFill>
                <a:ea typeface="ＭＳ Ｐゴシック" charset="0"/>
                <a:cs typeface="ＭＳ Ｐゴシック" charset="0"/>
              </a:rPr>
              <a:t>Get together with folks in your community to educate yourselves on these issues</a:t>
            </a:r>
            <a:endParaRPr lang="en-US" dirty="0">
              <a:solidFill>
                <a:schemeClr val="tx1"/>
              </a:solidFill>
              <a:ea typeface="ＭＳ Ｐゴシック" charset="0"/>
              <a:cs typeface="ＭＳ Ｐゴシック" charset="0"/>
            </a:endParaRPr>
          </a:p>
        </p:txBody>
      </p:sp>
      <p:sp>
        <p:nvSpPr>
          <p:cNvPr id="3" name="Title 2"/>
          <p:cNvSpPr>
            <a:spLocks noGrp="1"/>
          </p:cNvSpPr>
          <p:nvPr>
            <p:ph type="title"/>
          </p:nvPr>
        </p:nvSpPr>
        <p:spPr/>
        <p:txBody>
          <a:bodyPr/>
          <a:lstStyle/>
          <a:p>
            <a:r>
              <a:rPr lang="en-US" dirty="0">
                <a:solidFill>
                  <a:srgbClr val="3C7483"/>
                </a:solidFill>
                <a:effectLst>
                  <a:outerShdw blurRad="50800" dist="38100" dir="2700000" algn="tl" rotWithShape="0">
                    <a:srgbClr val="000000">
                      <a:alpha val="43000"/>
                    </a:srgbClr>
                  </a:outerShdw>
                </a:effectLst>
                <a:ea typeface="ＭＳ Ｐゴシック" charset="0"/>
                <a:cs typeface="ＭＳ Ｐゴシック" charset="0"/>
              </a:rPr>
              <a:t>What Can I Do?</a:t>
            </a:r>
            <a:endParaRPr lang="en-US" dirty="0">
              <a:solidFill>
                <a:srgbClr val="3C7483"/>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45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3053747"/>
            <a:ext cx="7408333" cy="2633952"/>
          </a:xfrm>
        </p:spPr>
        <p:txBody>
          <a:bodyPr/>
          <a:lstStyle/>
          <a:p>
            <a:pPr>
              <a:lnSpc>
                <a:spcPct val="80000"/>
              </a:lnSpc>
              <a:spcBef>
                <a:spcPts val="0"/>
              </a:spcBef>
              <a:spcAft>
                <a:spcPts val="1800"/>
              </a:spcAft>
              <a:buFont typeface="Arial"/>
              <a:buChar char="•"/>
            </a:pPr>
            <a:r>
              <a:rPr lang="en-US" dirty="0">
                <a:solidFill>
                  <a:schemeClr val="tx1"/>
                </a:solidFill>
                <a:ea typeface="ＭＳ Ｐゴシック" charset="0"/>
                <a:cs typeface="Calibri" charset="0"/>
              </a:rPr>
              <a:t>Create local jobs and grow </a:t>
            </a:r>
            <a:r>
              <a:rPr lang="en-US" dirty="0" smtClean="0">
                <a:solidFill>
                  <a:schemeClr val="tx1"/>
                </a:solidFill>
                <a:ea typeface="ＭＳ Ｐゴシック" charset="0"/>
                <a:cs typeface="Calibri" charset="0"/>
              </a:rPr>
              <a:t>Kentucky’s economy</a:t>
            </a:r>
            <a:endParaRPr lang="en-US" dirty="0">
              <a:solidFill>
                <a:schemeClr val="tx1"/>
              </a:solidFill>
              <a:ea typeface="ＭＳ Ｐゴシック" charset="0"/>
              <a:cs typeface="Calibri" charset="0"/>
            </a:endParaRPr>
          </a:p>
          <a:p>
            <a:pPr>
              <a:lnSpc>
                <a:spcPct val="80000"/>
              </a:lnSpc>
              <a:spcBef>
                <a:spcPts val="0"/>
              </a:spcBef>
              <a:spcAft>
                <a:spcPts val="1800"/>
              </a:spcAft>
              <a:buFont typeface="Arial"/>
              <a:buChar char="•"/>
            </a:pPr>
            <a:r>
              <a:rPr lang="en-US" dirty="0">
                <a:solidFill>
                  <a:schemeClr val="tx1"/>
                </a:solidFill>
                <a:ea typeface="ＭＳ Ｐゴシック" charset="0"/>
                <a:cs typeface="Calibri" charset="0"/>
              </a:rPr>
              <a:t>Save money for </a:t>
            </a:r>
            <a:r>
              <a:rPr lang="en-US" dirty="0" smtClean="0">
                <a:solidFill>
                  <a:schemeClr val="tx1"/>
                </a:solidFill>
                <a:ea typeface="ＭＳ Ｐゴシック" charset="0"/>
                <a:cs typeface="Calibri" charset="0"/>
              </a:rPr>
              <a:t>Kentucky’s </a:t>
            </a:r>
            <a:r>
              <a:rPr lang="en-US" dirty="0">
                <a:solidFill>
                  <a:schemeClr val="tx1"/>
                </a:solidFill>
                <a:ea typeface="ＭＳ Ｐゴシック" charset="0"/>
                <a:cs typeface="Calibri" charset="0"/>
              </a:rPr>
              <a:t>families, </a:t>
            </a:r>
            <a:r>
              <a:rPr lang="en-US" dirty="0" smtClean="0">
                <a:solidFill>
                  <a:schemeClr val="tx1"/>
                </a:solidFill>
                <a:ea typeface="ＭＳ Ｐゴシック" charset="0"/>
                <a:cs typeface="Calibri" charset="0"/>
              </a:rPr>
              <a:t>farms, </a:t>
            </a:r>
            <a:r>
              <a:rPr lang="en-US" dirty="0">
                <a:solidFill>
                  <a:schemeClr val="tx1"/>
                </a:solidFill>
                <a:ea typeface="ＭＳ Ｐゴシック" charset="0"/>
                <a:cs typeface="Calibri" charset="0"/>
              </a:rPr>
              <a:t>and </a:t>
            </a:r>
            <a:r>
              <a:rPr lang="en-US" dirty="0" smtClean="0">
                <a:solidFill>
                  <a:schemeClr val="tx1"/>
                </a:solidFill>
                <a:ea typeface="ＭＳ Ｐゴシック" charset="0"/>
                <a:cs typeface="Calibri" charset="0"/>
              </a:rPr>
              <a:t>businesses</a:t>
            </a:r>
            <a:endParaRPr lang="en-US" dirty="0">
              <a:solidFill>
                <a:schemeClr val="tx1"/>
              </a:solidFill>
              <a:ea typeface="ＭＳ Ｐゴシック" charset="0"/>
              <a:cs typeface="Calibri" charset="0"/>
            </a:endParaRPr>
          </a:p>
          <a:p>
            <a:pPr>
              <a:lnSpc>
                <a:spcPct val="80000"/>
              </a:lnSpc>
              <a:spcBef>
                <a:spcPts val="0"/>
              </a:spcBef>
              <a:spcAft>
                <a:spcPts val="1800"/>
              </a:spcAft>
              <a:buFont typeface="Arial"/>
              <a:buChar char="•"/>
            </a:pPr>
            <a:r>
              <a:rPr lang="en-US" dirty="0">
                <a:solidFill>
                  <a:schemeClr val="tx1"/>
                </a:solidFill>
                <a:ea typeface="ＭＳ Ｐゴシック" charset="0"/>
                <a:cs typeface="Calibri" charset="0"/>
              </a:rPr>
              <a:t>Improve </a:t>
            </a:r>
            <a:r>
              <a:rPr lang="en-US" dirty="0" smtClean="0">
                <a:solidFill>
                  <a:schemeClr val="tx1"/>
                </a:solidFill>
                <a:ea typeface="ＭＳ Ｐゴシック" charset="0"/>
                <a:cs typeface="Calibri" charset="0"/>
              </a:rPr>
              <a:t>Kentuckians’ </a:t>
            </a:r>
            <a:r>
              <a:rPr lang="en-US" dirty="0">
                <a:solidFill>
                  <a:schemeClr val="tx1"/>
                </a:solidFill>
                <a:ea typeface="ＭＳ Ｐゴシック" charset="0"/>
                <a:cs typeface="Calibri" charset="0"/>
              </a:rPr>
              <a:t>health and </a:t>
            </a:r>
            <a:r>
              <a:rPr lang="en-US" dirty="0" smtClean="0">
                <a:solidFill>
                  <a:schemeClr val="tx1"/>
                </a:solidFill>
                <a:ea typeface="ＭＳ Ｐゴシック" charset="0"/>
                <a:cs typeface="Calibri" charset="0"/>
              </a:rPr>
              <a:t>environment</a:t>
            </a:r>
            <a:endParaRPr lang="en-US" dirty="0">
              <a:solidFill>
                <a:schemeClr val="tx1"/>
              </a:solidFill>
              <a:ea typeface="ＭＳ Ｐゴシック" charset="0"/>
              <a:cs typeface="Calibri" charset="0"/>
            </a:endParaRPr>
          </a:p>
          <a:p>
            <a:pPr>
              <a:lnSpc>
                <a:spcPct val="80000"/>
              </a:lnSpc>
              <a:buFont typeface="Arial"/>
              <a:buChar char="•"/>
            </a:pPr>
            <a:r>
              <a:rPr lang="en-US" dirty="0" smtClean="0">
                <a:solidFill>
                  <a:schemeClr val="tx1"/>
                </a:solidFill>
                <a:ea typeface="ＭＳ Ｐゴシック" charset="0"/>
                <a:cs typeface="Calibri" charset="0"/>
              </a:rPr>
              <a:t>Build </a:t>
            </a:r>
            <a:r>
              <a:rPr lang="en-US" dirty="0">
                <a:solidFill>
                  <a:schemeClr val="tx1"/>
                </a:solidFill>
                <a:ea typeface="ＭＳ Ｐゴシック" charset="0"/>
                <a:cs typeface="Calibri" charset="0"/>
              </a:rPr>
              <a:t>on Kentucky</a:t>
            </a:r>
            <a:r>
              <a:rPr lang="ja-JP" altLang="en-US" dirty="0">
                <a:solidFill>
                  <a:schemeClr val="tx1"/>
                </a:solidFill>
                <a:ea typeface="ＭＳ Ｐゴシック" charset="0"/>
                <a:cs typeface="Calibri" charset="0"/>
              </a:rPr>
              <a:t>’</a:t>
            </a:r>
            <a:r>
              <a:rPr lang="en-US" dirty="0">
                <a:solidFill>
                  <a:schemeClr val="tx1"/>
                </a:solidFill>
                <a:ea typeface="ＭＳ Ｐゴシック" charset="0"/>
                <a:cs typeface="Calibri" charset="0"/>
              </a:rPr>
              <a:t>s clean energy momentum</a:t>
            </a:r>
          </a:p>
          <a:p>
            <a:pPr>
              <a:buFont typeface="Arial"/>
              <a:buChar char="•"/>
            </a:pPr>
            <a:endParaRPr lang="en-US" dirty="0">
              <a:solidFill>
                <a:schemeClr val="tx1"/>
              </a:solidFill>
            </a:endParaRPr>
          </a:p>
        </p:txBody>
      </p:sp>
      <p:sp>
        <p:nvSpPr>
          <p:cNvPr id="3" name="Title 2"/>
          <p:cNvSpPr>
            <a:spLocks noGrp="1"/>
          </p:cNvSpPr>
          <p:nvPr>
            <p:ph type="title"/>
          </p:nvPr>
        </p:nvSpPr>
        <p:spPr>
          <a:xfrm>
            <a:off x="457200" y="338327"/>
            <a:ext cx="8229600" cy="2052937"/>
          </a:xfrm>
        </p:spPr>
        <p:txBody>
          <a:bodyPr>
            <a:noAutofit/>
          </a:bodyPr>
          <a:lstStyle/>
          <a:p>
            <a:r>
              <a:rPr lang="en-US" dirty="0">
                <a:solidFill>
                  <a:schemeClr val="accent3">
                    <a:lumMod val="50000"/>
                  </a:schemeClr>
                </a:solidFill>
                <a:effectLst>
                  <a:outerShdw blurRad="50800" dist="38100" dir="2700000" algn="tl" rotWithShape="0">
                    <a:srgbClr val="000000">
                      <a:alpha val="43000"/>
                    </a:srgbClr>
                  </a:outerShdw>
                </a:effectLst>
              </a:rPr>
              <a:t>It is time for Kentucky to transition to clean, </a:t>
            </a:r>
            <a:r>
              <a:rPr lang="en-US" dirty="0" smtClean="0">
                <a:solidFill>
                  <a:schemeClr val="accent3">
                    <a:lumMod val="50000"/>
                  </a:schemeClr>
                </a:solidFill>
                <a:effectLst>
                  <a:outerShdw blurRad="50800" dist="38100" dir="2700000" algn="tl" rotWithShape="0">
                    <a:srgbClr val="000000">
                      <a:alpha val="43000"/>
                    </a:srgbClr>
                  </a:outerShdw>
                </a:effectLst>
              </a:rPr>
              <a:t>affordable, </a:t>
            </a:r>
            <a:r>
              <a:rPr lang="en-US" dirty="0">
                <a:solidFill>
                  <a:schemeClr val="accent3">
                    <a:lumMod val="50000"/>
                  </a:schemeClr>
                </a:solidFill>
                <a:effectLst>
                  <a:outerShdw blurRad="50800" dist="38100" dir="2700000" algn="tl" rotWithShape="0">
                    <a:srgbClr val="000000">
                      <a:alpha val="43000"/>
                    </a:srgbClr>
                  </a:outerShdw>
                </a:effectLst>
              </a:rPr>
              <a:t>and sustainable energy </a:t>
            </a:r>
            <a:r>
              <a:rPr lang="en-US" dirty="0" smtClean="0">
                <a:solidFill>
                  <a:schemeClr val="accent3">
                    <a:lumMod val="50000"/>
                  </a:schemeClr>
                </a:solidFill>
                <a:effectLst>
                  <a:outerShdw blurRad="50800" dist="38100" dir="2700000" algn="tl" rotWithShape="0">
                    <a:srgbClr val="000000">
                      <a:alpha val="43000"/>
                    </a:srgbClr>
                  </a:outerShdw>
                </a:effectLst>
              </a:rPr>
              <a:t>solutions</a:t>
            </a:r>
            <a:endParaRPr lang="en-US" dirty="0">
              <a:solidFill>
                <a:schemeClr val="accent3">
                  <a:lumMod val="50000"/>
                </a:schemeClr>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618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8132" y="840548"/>
            <a:ext cx="7633135" cy="939801"/>
          </a:xfrm>
        </p:spPr>
        <p:txBody>
          <a:bodyPr>
            <a:normAutofit/>
          </a:bodyPr>
          <a:lstStyle/>
          <a:p>
            <a:r>
              <a:rPr lang="en-US" sz="4400" dirty="0">
                <a:solidFill>
                  <a:schemeClr val="accent3">
                    <a:lumMod val="50000"/>
                  </a:schemeClr>
                </a:solidFill>
                <a:effectLst>
                  <a:outerShdw blurRad="50800" dist="38100" dir="2700000" algn="tl" rotWithShape="0">
                    <a:srgbClr val="000000">
                      <a:alpha val="43000"/>
                    </a:srgbClr>
                  </a:outerShdw>
                </a:effectLst>
                <a:latin typeface="+mj-lt"/>
                <a:cs typeface="Calibri" charset="0"/>
              </a:rPr>
              <a:t>For more information, </a:t>
            </a:r>
            <a:r>
              <a:rPr lang="en-US" sz="4400" dirty="0" smtClean="0">
                <a:solidFill>
                  <a:schemeClr val="accent3">
                    <a:lumMod val="50000"/>
                  </a:schemeClr>
                </a:solidFill>
                <a:effectLst>
                  <a:outerShdw blurRad="50800" dist="38100" dir="2700000" algn="tl" rotWithShape="0">
                    <a:srgbClr val="000000">
                      <a:alpha val="43000"/>
                    </a:srgbClr>
                  </a:outerShdw>
                </a:effectLst>
                <a:latin typeface="+mj-lt"/>
                <a:cs typeface="Calibri" charset="0"/>
              </a:rPr>
              <a:t>contact</a:t>
            </a:r>
            <a:endParaRPr lang="en-US" sz="4400" dirty="0">
              <a:solidFill>
                <a:schemeClr val="accent3">
                  <a:lumMod val="50000"/>
                </a:schemeClr>
              </a:solidFill>
              <a:effectLst>
                <a:outerShdw blurRad="50800" dist="38100" dir="2700000" algn="tl" rotWithShape="0">
                  <a:srgbClr val="000000">
                    <a:alpha val="43000"/>
                  </a:srgbClr>
                </a:outerShdw>
              </a:effectLst>
              <a:latin typeface="+mj-lt"/>
              <a:cs typeface="Calibri" charset="0"/>
            </a:endParaRPr>
          </a:p>
        </p:txBody>
      </p:sp>
      <p:sp>
        <p:nvSpPr>
          <p:cNvPr id="5" name="Title 4"/>
          <p:cNvSpPr>
            <a:spLocks noGrp="1"/>
          </p:cNvSpPr>
          <p:nvPr>
            <p:ph type="title"/>
          </p:nvPr>
        </p:nvSpPr>
        <p:spPr>
          <a:xfrm>
            <a:off x="2611172" y="5401995"/>
            <a:ext cx="3886731" cy="805853"/>
          </a:xfrm>
        </p:spPr>
        <p:txBody>
          <a:bodyPr>
            <a:normAutofit/>
          </a:bodyPr>
          <a:lstStyle/>
          <a:p>
            <a:r>
              <a:rPr lang="en-US" sz="2400" dirty="0" smtClean="0">
                <a:solidFill>
                  <a:srgbClr val="000000"/>
                </a:solidFill>
                <a:latin typeface="+mn-lt"/>
              </a:rPr>
              <a:t>www.kysea.org</a:t>
            </a:r>
            <a:endParaRPr lang="en-US" sz="2400" dirty="0">
              <a:solidFill>
                <a:srgbClr val="000000"/>
              </a:solidFill>
              <a:latin typeface="+mn-lt"/>
            </a:endParaRPr>
          </a:p>
        </p:txBody>
      </p:sp>
      <p:grpSp>
        <p:nvGrpSpPr>
          <p:cNvPr id="7" name="Group 6"/>
          <p:cNvGrpSpPr/>
          <p:nvPr/>
        </p:nvGrpSpPr>
        <p:grpSpPr>
          <a:xfrm>
            <a:off x="3124200" y="2199449"/>
            <a:ext cx="2832100" cy="2565400"/>
            <a:chOff x="3124200" y="2389949"/>
            <a:chExt cx="2832100" cy="2565400"/>
          </a:xfrm>
        </p:grpSpPr>
        <p:sp>
          <p:nvSpPr>
            <p:cNvPr id="2" name="Oval 1"/>
            <p:cNvSpPr/>
            <p:nvPr/>
          </p:nvSpPr>
          <p:spPr>
            <a:xfrm>
              <a:off x="3124200" y="2389949"/>
              <a:ext cx="2832100" cy="2565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KySEAvert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94100" y="2781300"/>
              <a:ext cx="1905000" cy="1682496"/>
            </a:xfrm>
            <a:prstGeom prst="rect">
              <a:avLst/>
            </a:prstGeom>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366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29817"/>
            <a:ext cx="7408333" cy="3450696"/>
          </a:xfrm>
        </p:spPr>
        <p:txBody>
          <a:bodyPr>
            <a:normAutofit/>
          </a:bodyPr>
          <a:lstStyle/>
          <a:p>
            <a:pPr lvl="2">
              <a:lnSpc>
                <a:spcPct val="90000"/>
              </a:lnSpc>
              <a:spcAft>
                <a:spcPts val="1200"/>
              </a:spcAft>
              <a:buFont typeface="Arial" charset="0"/>
              <a:buChar char="•"/>
            </a:pPr>
            <a:r>
              <a:rPr lang="en-US" sz="2600" dirty="0">
                <a:solidFill>
                  <a:schemeClr val="tx1"/>
                </a:solidFill>
                <a:ea typeface="ＭＳ Ｐゴシック" charset="0"/>
              </a:rPr>
              <a:t>Energy Efficiency</a:t>
            </a:r>
          </a:p>
          <a:p>
            <a:pPr lvl="2">
              <a:lnSpc>
                <a:spcPct val="90000"/>
              </a:lnSpc>
              <a:spcAft>
                <a:spcPts val="1200"/>
              </a:spcAft>
              <a:buFont typeface="Arial" charset="0"/>
              <a:buChar char="•"/>
            </a:pPr>
            <a:r>
              <a:rPr lang="en-US" sz="2600" dirty="0">
                <a:solidFill>
                  <a:schemeClr val="tx1"/>
                </a:solidFill>
                <a:ea typeface="ＭＳ Ｐゴシック" charset="0"/>
              </a:rPr>
              <a:t>Hydropower</a:t>
            </a:r>
          </a:p>
          <a:p>
            <a:pPr lvl="2">
              <a:lnSpc>
                <a:spcPct val="90000"/>
              </a:lnSpc>
              <a:spcAft>
                <a:spcPts val="1200"/>
              </a:spcAft>
              <a:buFont typeface="Arial" charset="0"/>
              <a:buChar char="•"/>
            </a:pPr>
            <a:r>
              <a:rPr lang="en-US" sz="2600" dirty="0" smtClean="0">
                <a:solidFill>
                  <a:schemeClr val="tx1"/>
                </a:solidFill>
                <a:ea typeface="ＭＳ Ｐゴシック" charset="0"/>
              </a:rPr>
              <a:t>Solar</a:t>
            </a:r>
            <a:endParaRPr lang="en-US" sz="2600" dirty="0">
              <a:solidFill>
                <a:schemeClr val="tx1"/>
              </a:solidFill>
              <a:ea typeface="ＭＳ Ｐゴシック" charset="0"/>
            </a:endParaRPr>
          </a:p>
          <a:p>
            <a:pPr lvl="2">
              <a:lnSpc>
                <a:spcPct val="90000"/>
              </a:lnSpc>
              <a:spcAft>
                <a:spcPts val="1200"/>
              </a:spcAft>
              <a:buFont typeface="Arial" charset="0"/>
              <a:buChar char="•"/>
            </a:pPr>
            <a:r>
              <a:rPr lang="en-US" sz="2600" dirty="0" smtClean="0">
                <a:solidFill>
                  <a:schemeClr val="tx1"/>
                </a:solidFill>
                <a:ea typeface="ＭＳ Ｐゴシック" charset="0"/>
              </a:rPr>
              <a:t>Wind </a:t>
            </a:r>
            <a:r>
              <a:rPr lang="en-US" sz="2600" dirty="0">
                <a:solidFill>
                  <a:schemeClr val="tx1"/>
                </a:solidFill>
                <a:ea typeface="ＭＳ Ｐゴシック" charset="0"/>
              </a:rPr>
              <a:t>Energy</a:t>
            </a:r>
          </a:p>
          <a:p>
            <a:pPr lvl="2">
              <a:lnSpc>
                <a:spcPct val="90000"/>
              </a:lnSpc>
              <a:spcAft>
                <a:spcPts val="1200"/>
              </a:spcAft>
              <a:buFont typeface="Arial" charset="0"/>
              <a:buChar char="•"/>
            </a:pPr>
            <a:r>
              <a:rPr lang="en-US" sz="2600" dirty="0">
                <a:solidFill>
                  <a:schemeClr val="tx1"/>
                </a:solidFill>
                <a:ea typeface="ＭＳ Ｐゴシック" charset="0"/>
              </a:rPr>
              <a:t>Biomass</a:t>
            </a:r>
          </a:p>
          <a:p>
            <a:endParaRPr lang="en-US" dirty="0"/>
          </a:p>
        </p:txBody>
      </p:sp>
      <p:sp>
        <p:nvSpPr>
          <p:cNvPr id="3" name="Title 2"/>
          <p:cNvSpPr>
            <a:spLocks noGrp="1"/>
          </p:cNvSpPr>
          <p:nvPr>
            <p:ph type="title"/>
          </p:nvPr>
        </p:nvSpPr>
        <p:spPr/>
        <p:txBody>
          <a:bodyPr/>
          <a:lstStyle/>
          <a:p>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Kentucky’s </a:t>
            </a:r>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Clean Energy Potential</a:t>
            </a:r>
            <a:endParaRPr lang="en-US" dirty="0">
              <a:solidFill>
                <a:schemeClr val="accent3">
                  <a:lumMod val="50000"/>
                </a:schemeClr>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347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accent3">
                    <a:lumMod val="50000"/>
                  </a:schemeClr>
                </a:solidFill>
                <a:effectLst>
                  <a:outerShdw blurRad="50800" dist="38100" dir="2700000" algn="tl" rotWithShape="0">
                    <a:prstClr val="black">
                      <a:alpha val="40000"/>
                    </a:prstClr>
                  </a:outerShdw>
                </a:effectLst>
                <a:ea typeface="ＭＳ Ｐゴシック" charset="0"/>
                <a:cs typeface="ＭＳ Ｐゴシック" charset="0"/>
              </a:rPr>
              <a:t>How do we </a:t>
            </a:r>
            <a:r>
              <a:rPr lang="en-US" dirty="0" smtClean="0">
                <a:solidFill>
                  <a:schemeClr val="accent3">
                    <a:lumMod val="50000"/>
                  </a:schemeClr>
                </a:solidFill>
                <a:effectLst>
                  <a:outerShdw blurRad="50800" dist="38100" dir="2700000" algn="tl" rotWithShape="0">
                    <a:prstClr val="black">
                      <a:alpha val="40000"/>
                    </a:prstClr>
                  </a:outerShdw>
                </a:effectLst>
                <a:ea typeface="ＭＳ Ｐゴシック" charset="0"/>
                <a:cs typeface="ＭＳ Ｐゴシック" charset="0"/>
              </a:rPr>
              <a:t>evaluate</a:t>
            </a:r>
            <a:br>
              <a:rPr lang="en-US" dirty="0" smtClean="0">
                <a:solidFill>
                  <a:schemeClr val="accent3">
                    <a:lumMod val="50000"/>
                  </a:schemeClr>
                </a:solidFill>
                <a:effectLst>
                  <a:outerShdw blurRad="50800" dist="38100" dir="2700000" algn="tl" rotWithShape="0">
                    <a:prstClr val="black">
                      <a:alpha val="40000"/>
                    </a:prstClr>
                  </a:outerShdw>
                </a:effectLst>
                <a:ea typeface="ＭＳ Ｐゴシック" charset="0"/>
                <a:cs typeface="ＭＳ Ｐゴシック" charset="0"/>
              </a:rPr>
            </a:br>
            <a:r>
              <a:rPr lang="en-US" dirty="0" smtClean="0">
                <a:solidFill>
                  <a:schemeClr val="accent3">
                    <a:lumMod val="50000"/>
                  </a:schemeClr>
                </a:solidFill>
                <a:effectLst>
                  <a:outerShdw blurRad="50800" dist="38100" dir="2700000" algn="tl" rotWithShape="0">
                    <a:prstClr val="black">
                      <a:alpha val="40000"/>
                    </a:prstClr>
                  </a:outerShdw>
                </a:effectLst>
                <a:ea typeface="ＭＳ Ｐゴシック" charset="0"/>
                <a:cs typeface="ＭＳ Ｐゴシック" charset="0"/>
              </a:rPr>
              <a:t>what </a:t>
            </a:r>
            <a:r>
              <a:rPr lang="en-US" dirty="0">
                <a:solidFill>
                  <a:schemeClr val="accent3">
                    <a:lumMod val="50000"/>
                  </a:schemeClr>
                </a:solidFill>
                <a:effectLst>
                  <a:outerShdw blurRad="50800" dist="38100" dir="2700000" algn="tl" rotWithShape="0">
                    <a:prstClr val="black">
                      <a:alpha val="40000"/>
                    </a:prstClr>
                  </a:outerShdw>
                </a:effectLst>
                <a:ea typeface="ＭＳ Ｐゴシック" charset="0"/>
                <a:cs typeface="ＭＳ Ｐゴシック" charset="0"/>
              </a:rPr>
              <a:t>is feasible?</a:t>
            </a:r>
            <a:endParaRPr lang="en-US" dirty="0">
              <a:solidFill>
                <a:schemeClr val="accent3">
                  <a:lumMod val="50000"/>
                </a:schemeClr>
              </a:solidFill>
              <a:effectLst>
                <a:outerShdw blurRad="50800" dist="38100" dir="2700000" algn="tl"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37560339"/>
              </p:ext>
            </p:extLst>
          </p:nvPr>
        </p:nvGraphicFramePr>
        <p:xfrm>
          <a:off x="871538" y="1850866"/>
          <a:ext cx="7408862" cy="427529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Explosion 1 5"/>
          <p:cNvSpPr/>
          <p:nvPr/>
        </p:nvSpPr>
        <p:spPr>
          <a:xfrm>
            <a:off x="329753" y="1196099"/>
            <a:ext cx="2540000" cy="142240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chemeClr val="tx1"/>
                </a:solidFill>
              </a:rPr>
              <a:t>Technology</a:t>
            </a:r>
          </a:p>
        </p:txBody>
      </p:sp>
      <p:sp>
        <p:nvSpPr>
          <p:cNvPr id="7" name="Explosion 1 6"/>
          <p:cNvSpPr/>
          <p:nvPr/>
        </p:nvSpPr>
        <p:spPr>
          <a:xfrm>
            <a:off x="850681" y="2514601"/>
            <a:ext cx="2540000" cy="1379536"/>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rgbClr val="000000"/>
                </a:solidFill>
              </a:rPr>
              <a:t>Access to </a:t>
            </a:r>
            <a:r>
              <a:rPr lang="en-US" dirty="0" smtClean="0">
                <a:solidFill>
                  <a:srgbClr val="000000"/>
                </a:solidFill>
              </a:rPr>
              <a:t>Capital</a:t>
            </a:r>
            <a:endParaRPr lang="en-US" dirty="0">
              <a:solidFill>
                <a:srgbClr val="000000"/>
              </a:solidFill>
            </a:endParaRPr>
          </a:p>
        </p:txBody>
      </p:sp>
      <p:sp>
        <p:nvSpPr>
          <p:cNvPr id="8" name="Explosion 1 7"/>
          <p:cNvSpPr/>
          <p:nvPr/>
        </p:nvSpPr>
        <p:spPr>
          <a:xfrm>
            <a:off x="220553" y="3721100"/>
            <a:ext cx="2968625" cy="1381255"/>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rgbClr val="000000"/>
                </a:solidFill>
              </a:rPr>
              <a:t>Transmission</a:t>
            </a:r>
          </a:p>
        </p:txBody>
      </p:sp>
      <p:sp>
        <p:nvSpPr>
          <p:cNvPr id="9" name="Explosion 1 8"/>
          <p:cNvSpPr/>
          <p:nvPr/>
        </p:nvSpPr>
        <p:spPr>
          <a:xfrm>
            <a:off x="6352727" y="952500"/>
            <a:ext cx="2664273" cy="188284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rgbClr val="000000"/>
                </a:solidFill>
              </a:rPr>
              <a:t>Local </a:t>
            </a:r>
            <a:r>
              <a:rPr lang="en-US" dirty="0" smtClean="0">
                <a:solidFill>
                  <a:srgbClr val="000000"/>
                </a:solidFill>
              </a:rPr>
              <a:t>Expertise </a:t>
            </a:r>
            <a:r>
              <a:rPr lang="en-US" dirty="0">
                <a:solidFill>
                  <a:srgbClr val="000000"/>
                </a:solidFill>
              </a:rPr>
              <a:t>&amp; </a:t>
            </a:r>
            <a:r>
              <a:rPr lang="en-US" dirty="0" smtClean="0">
                <a:solidFill>
                  <a:srgbClr val="000000"/>
                </a:solidFill>
              </a:rPr>
              <a:t>Workforce</a:t>
            </a:r>
            <a:endParaRPr lang="en-US" dirty="0">
              <a:solidFill>
                <a:srgbClr val="000000"/>
              </a:solidFill>
            </a:endParaRPr>
          </a:p>
        </p:txBody>
      </p:sp>
      <p:sp>
        <p:nvSpPr>
          <p:cNvPr id="10" name="Explosion 1 9"/>
          <p:cNvSpPr/>
          <p:nvPr/>
        </p:nvSpPr>
        <p:spPr>
          <a:xfrm>
            <a:off x="6200142" y="2605799"/>
            <a:ext cx="2222501" cy="144780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rgbClr val="000000"/>
                </a:solidFill>
              </a:rPr>
              <a:t>Siting Issues</a:t>
            </a:r>
          </a:p>
        </p:txBody>
      </p:sp>
      <p:sp>
        <p:nvSpPr>
          <p:cNvPr id="11" name="Explosion 1 10"/>
          <p:cNvSpPr/>
          <p:nvPr/>
        </p:nvSpPr>
        <p:spPr>
          <a:xfrm>
            <a:off x="6382239" y="3813175"/>
            <a:ext cx="2697163" cy="1451770"/>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rgbClr val="000000"/>
                </a:solidFill>
              </a:rPr>
              <a:t>Uncertainty</a:t>
            </a:r>
          </a:p>
        </p:txBody>
      </p:sp>
      <p:sp>
        <p:nvSpPr>
          <p:cNvPr id="12" name="Explosion 1 11"/>
          <p:cNvSpPr/>
          <p:nvPr/>
        </p:nvSpPr>
        <p:spPr>
          <a:xfrm>
            <a:off x="3537744" y="3572879"/>
            <a:ext cx="2032000" cy="1597026"/>
          </a:xfrm>
          <a:prstGeom prst="irregularSeal1">
            <a:avLst/>
          </a:prstGeom>
          <a:solidFill>
            <a:srgbClr val="EED806"/>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smtClean="0">
                <a:solidFill>
                  <a:srgbClr val="000000"/>
                </a:solidFill>
              </a:rPr>
              <a:t>Public Policy</a:t>
            </a:r>
            <a:endParaRPr lang="en-US"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59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450" decel="100000" fill="hold"/>
                                        <p:tgtEl>
                                          <p:spTgt spid="6"/>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900" decel="100000" fill="hold"/>
                                        <p:tgtEl>
                                          <p:spTgt spid="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900" decel="100000" fill="hold"/>
                                        <p:tgtEl>
                                          <p:spTgt spid="1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900" decel="100000" fill="hold"/>
                                        <p:tgtEl>
                                          <p:spTgt spid="11"/>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2841840"/>
            <a:ext cx="7772400" cy="1524000"/>
          </a:xfrm>
        </p:spPr>
        <p:txBody>
          <a:bodyPr/>
          <a:lstStyle/>
          <a:p>
            <a:r>
              <a:rPr lang="en-US" dirty="0" smtClean="0"/>
              <a:t>Energy Efficiency</a:t>
            </a:r>
            <a:endParaRPr lang="en-US" dirty="0"/>
          </a:p>
        </p:txBody>
      </p:sp>
      <p:sp>
        <p:nvSpPr>
          <p:cNvPr id="3" name="Text Placeholder 2"/>
          <p:cNvSpPr>
            <a:spLocks noGrp="1"/>
          </p:cNvSpPr>
          <p:nvPr>
            <p:ph type="body" idx="1"/>
          </p:nvPr>
        </p:nvSpPr>
        <p:spPr>
          <a:xfrm>
            <a:off x="663008" y="932188"/>
            <a:ext cx="7772400" cy="1445061"/>
          </a:xfrm>
        </p:spPr>
        <p:txBody>
          <a:bodyPr>
            <a:noAutofit/>
          </a:bodyPr>
          <a:lstStyle/>
          <a:p>
            <a:r>
              <a:rPr lang="en-US" sz="4400" dirty="0">
                <a:solidFill>
                  <a:schemeClr val="accent3">
                    <a:lumMod val="50000"/>
                  </a:schemeClr>
                </a:solidFill>
                <a:effectLst>
                  <a:outerShdw blurRad="50800" dist="38100" dir="2700000" algn="tl" rotWithShape="0">
                    <a:srgbClr val="000000">
                      <a:alpha val="43000"/>
                    </a:srgbClr>
                  </a:outerShdw>
                </a:effectLst>
                <a:latin typeface="+mj-lt"/>
                <a:ea typeface="ＭＳ Ｐゴシック" charset="0"/>
                <a:cs typeface="ＭＳ Ｐゴシック" charset="0"/>
              </a:rPr>
              <a:t>Kentucky’s Clean Energy Potential</a:t>
            </a:r>
            <a:endParaRPr lang="en-US" sz="4400" dirty="0">
              <a:solidFill>
                <a:schemeClr val="accent3">
                  <a:lumMod val="50000"/>
                </a:schemeClr>
              </a:solidFill>
              <a:effectLst>
                <a:outerShdw blurRad="50800" dist="38100" dir="2700000" algn="tl" rotWithShape="0">
                  <a:srgbClr val="000000">
                    <a:alpha val="43000"/>
                  </a:srgbClr>
                </a:outerShdw>
              </a:effectLst>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4005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5520744"/>
            <a:ext cx="7408333" cy="964044"/>
          </a:xfrm>
        </p:spPr>
        <p:txBody>
          <a:bodyPr/>
          <a:lstStyle/>
          <a:p>
            <a:pPr marL="0" indent="0" algn="ctr">
              <a:buNone/>
            </a:pPr>
            <a:r>
              <a:rPr lang="en-US" dirty="0">
                <a:solidFill>
                  <a:schemeClr val="tx1"/>
                </a:solidFill>
                <a:latin typeface="Calibri" charset="0"/>
                <a:ea typeface="ＭＳ Ｐゴシック" charset="0"/>
                <a:cs typeface="ＭＳ Ｐゴシック" charset="0"/>
              </a:rPr>
              <a:t>Transitioning to renewable energy </a:t>
            </a:r>
            <a:r>
              <a:rPr lang="en-US" dirty="0" smtClean="0">
                <a:solidFill>
                  <a:schemeClr val="tx1"/>
                </a:solidFill>
                <a:latin typeface="Calibri" charset="0"/>
                <a:ea typeface="ＭＳ Ｐゴシック" charset="0"/>
                <a:cs typeface="ＭＳ Ｐゴシック" charset="0"/>
              </a:rPr>
              <a:t>begins</a:t>
            </a:r>
          </a:p>
          <a:p>
            <a:pPr marL="0" indent="0" algn="ctr">
              <a:buNone/>
            </a:pPr>
            <a:r>
              <a:rPr lang="en-US" dirty="0" smtClean="0">
                <a:solidFill>
                  <a:schemeClr val="tx1"/>
                </a:solidFill>
                <a:latin typeface="Calibri" charset="0"/>
                <a:ea typeface="ＭＳ Ｐゴシック" charset="0"/>
                <a:cs typeface="ＭＳ Ｐゴシック" charset="0"/>
              </a:rPr>
              <a:t>with </a:t>
            </a:r>
            <a:r>
              <a:rPr lang="en-US" dirty="0">
                <a:solidFill>
                  <a:schemeClr val="tx1"/>
                </a:solidFill>
                <a:latin typeface="Calibri" charset="0"/>
                <a:ea typeface="ＭＳ Ｐゴシック" charset="0"/>
                <a:cs typeface="ＭＳ Ｐゴシック" charset="0"/>
              </a:rPr>
              <a:t>improved energy efficiency</a:t>
            </a:r>
            <a:endParaRPr lang="en-US" dirty="0">
              <a:solidFill>
                <a:schemeClr val="tx1"/>
              </a:solidFill>
            </a:endParaRPr>
          </a:p>
        </p:txBody>
      </p:sp>
      <p:sp>
        <p:nvSpPr>
          <p:cNvPr id="3" name="Title 2"/>
          <p:cNvSpPr>
            <a:spLocks noGrp="1"/>
          </p:cNvSpPr>
          <p:nvPr>
            <p:ph type="title"/>
          </p:nvPr>
        </p:nvSpPr>
        <p:spPr>
          <a:xfrm>
            <a:off x="457200" y="338328"/>
            <a:ext cx="8229600" cy="931609"/>
          </a:xfrm>
        </p:spPr>
        <p:txBody>
          <a:bodyPr>
            <a:noAutofit/>
          </a:bodyPr>
          <a:lstStyle/>
          <a:p>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What Is Energy Efficiency?</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5" descr="4624075327_0ba5b70467.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1797990"/>
            <a:ext cx="2744788" cy="3668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9" name="Group 8"/>
          <p:cNvGrpSpPr/>
          <p:nvPr/>
        </p:nvGrpSpPr>
        <p:grpSpPr>
          <a:xfrm>
            <a:off x="4389912" y="2566894"/>
            <a:ext cx="4014335" cy="2263869"/>
            <a:chOff x="4038600" y="2566894"/>
            <a:chExt cx="4014335" cy="2263869"/>
          </a:xfrm>
        </p:grpSpPr>
        <p:pic>
          <p:nvPicPr>
            <p:cNvPr id="6" name="Picture 6"/>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1428" t="8223" r="18321" b="5481"/>
            <a:stretch/>
          </p:blipFill>
          <p:spPr bwMode="auto">
            <a:xfrm>
              <a:off x="6553144" y="2566894"/>
              <a:ext cx="1499791" cy="2148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38600" y="2678113"/>
              <a:ext cx="1295400" cy="21526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8" name="Straight Arrow Connector 7"/>
            <p:cNvCxnSpPr/>
            <p:nvPr/>
          </p:nvCxnSpPr>
          <p:spPr>
            <a:xfrm>
              <a:off x="5562600" y="3429000"/>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285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42656"/>
            <a:ext cx="7408333" cy="4066501"/>
          </a:xfrm>
        </p:spPr>
        <p:txBody>
          <a:bodyPr>
            <a:noAutofit/>
          </a:bodyPr>
          <a:lstStyle/>
          <a:p>
            <a:pPr>
              <a:buFont typeface="Arial"/>
              <a:buChar char="•"/>
            </a:pPr>
            <a:r>
              <a:rPr lang="ja-JP" altLang="en-US" dirty="0" smtClean="0">
                <a:solidFill>
                  <a:srgbClr val="000000"/>
                </a:solidFill>
                <a:ea typeface="ＭＳ Ｐゴシック" charset="0"/>
                <a:cs typeface="Calibri" charset="0"/>
              </a:rPr>
              <a:t>“</a:t>
            </a:r>
            <a:r>
              <a:rPr lang="en-US" altLang="ja-JP" dirty="0" smtClean="0">
                <a:solidFill>
                  <a:srgbClr val="000000"/>
                </a:solidFill>
                <a:ea typeface="ＭＳ Ｐゴシック" charset="0"/>
                <a:cs typeface="Calibri" charset="0"/>
              </a:rPr>
              <a:t>Improved energy efficiency could meet all of the growth in [Kentucky’s] energy demand predicted by 2017.” </a:t>
            </a:r>
          </a:p>
          <a:p>
            <a:pPr>
              <a:buFont typeface="Arial"/>
              <a:buChar char="•"/>
            </a:pPr>
            <a:r>
              <a:rPr lang="en-US" dirty="0" smtClean="0">
                <a:solidFill>
                  <a:srgbClr val="000000"/>
                </a:solidFill>
                <a:ea typeface="ＭＳ Ｐゴシック" charset="0"/>
                <a:cs typeface="Calibri" charset="0"/>
              </a:rPr>
              <a:t>Over 10 years, cumulative energy savings would be equivalent to power from three 500 Megawatt power plants</a:t>
            </a:r>
          </a:p>
          <a:p>
            <a:pPr>
              <a:buFont typeface="Arial"/>
              <a:buChar char="•"/>
            </a:pPr>
            <a:r>
              <a:rPr lang="en-US" dirty="0" smtClean="0">
                <a:solidFill>
                  <a:srgbClr val="000000"/>
                </a:solidFill>
                <a:ea typeface="ＭＳ Ｐゴシック" charset="0"/>
                <a:cs typeface="Calibri" charset="0"/>
              </a:rPr>
              <a:t>A recent study showed that with significant efficiency investments, Kentucky could:</a:t>
            </a:r>
          </a:p>
          <a:p>
            <a:pPr lvl="1">
              <a:buFont typeface="Arial"/>
              <a:buChar char="•"/>
            </a:pPr>
            <a:r>
              <a:rPr lang="en-US" sz="2400" dirty="0" smtClean="0">
                <a:solidFill>
                  <a:srgbClr val="000000"/>
                </a:solidFill>
                <a:ea typeface="ＭＳ Ｐゴシック" charset="0"/>
                <a:cs typeface="Calibri" charset="0"/>
              </a:rPr>
              <a:t>Cut residential energy costs by $240/yr on average</a:t>
            </a:r>
          </a:p>
          <a:p>
            <a:pPr lvl="1">
              <a:buFont typeface="Arial"/>
              <a:buChar char="•"/>
            </a:pPr>
            <a:r>
              <a:rPr lang="en-US" sz="2400" dirty="0" smtClean="0">
                <a:solidFill>
                  <a:srgbClr val="000000"/>
                </a:solidFill>
                <a:ea typeface="ＭＳ Ｐゴシック" charset="0"/>
                <a:cs typeface="Calibri" charset="0"/>
              </a:rPr>
              <a:t>Save retail establishments $18,000/yr on average</a:t>
            </a:r>
            <a:endParaRPr lang="en-US" sz="2400" dirty="0">
              <a:solidFill>
                <a:srgbClr val="000000"/>
              </a:solidFill>
              <a:ea typeface="ＭＳ Ｐゴシック" charset="0"/>
              <a:cs typeface="Calibri" charset="0"/>
            </a:endParaRPr>
          </a:p>
          <a:p>
            <a:endParaRPr lang="en-US" dirty="0">
              <a:solidFill>
                <a:srgbClr val="000000"/>
              </a:solidFill>
            </a:endParaRPr>
          </a:p>
        </p:txBody>
      </p:sp>
      <p:sp>
        <p:nvSpPr>
          <p:cNvPr id="3" name="Title 2"/>
          <p:cNvSpPr>
            <a:spLocks noGrp="1"/>
          </p:cNvSpPr>
          <p:nvPr>
            <p:ph type="title"/>
          </p:nvPr>
        </p:nvSpPr>
        <p:spPr/>
        <p:txBody>
          <a:bodyPr>
            <a:normAutofit fontScale="90000"/>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What </a:t>
            </a: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do we know about KY’s</a:t>
            </a:r>
            <a:b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b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Energy Efficiency potential?</a:t>
            </a:r>
            <a:endParaRPr lang="en-US" dirty="0">
              <a:solidFill>
                <a:schemeClr val="accent3">
                  <a:lumMod val="50000"/>
                </a:schemeClr>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248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3" end="3"/>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515" y="2485837"/>
            <a:ext cx="4931085" cy="3647692"/>
          </a:xfrm>
        </p:spPr>
        <p:txBody>
          <a:bodyPr>
            <a:noAutofit/>
          </a:bodyPr>
          <a:lstStyle/>
          <a:p>
            <a:pPr>
              <a:spcBef>
                <a:spcPts val="0"/>
              </a:spcBef>
              <a:spcAft>
                <a:spcPts val="3000"/>
              </a:spcAft>
              <a:buNone/>
            </a:pPr>
            <a:r>
              <a:rPr lang="en-US" dirty="0" smtClean="0">
                <a:solidFill>
                  <a:srgbClr val="000000"/>
                </a:solidFill>
                <a:ea typeface="ＭＳ Ｐゴシック" charset="0"/>
                <a:cs typeface="ＭＳ Ｐゴシック" charset="0"/>
              </a:rPr>
              <a:t>Drucilla’s </a:t>
            </a:r>
            <a:r>
              <a:rPr lang="en-US" dirty="0">
                <a:solidFill>
                  <a:srgbClr val="000000"/>
                </a:solidFill>
                <a:ea typeface="ＭＳ Ｐゴシック" charset="0"/>
                <a:cs typeface="ＭＳ Ｐゴシック" charset="0"/>
              </a:rPr>
              <a:t>Story:</a:t>
            </a:r>
          </a:p>
          <a:p>
            <a:pPr marL="621792" lvl="1" indent="-342900">
              <a:spcBef>
                <a:spcPts val="0"/>
              </a:spcBef>
              <a:spcAft>
                <a:spcPts val="1200"/>
              </a:spcAft>
              <a:buFont typeface="Arial"/>
              <a:buChar char="•"/>
            </a:pPr>
            <a:r>
              <a:rPr lang="en-US" sz="2400" dirty="0" smtClean="0">
                <a:solidFill>
                  <a:srgbClr val="000000"/>
                </a:solidFill>
                <a:ea typeface="ＭＳ Ｐゴシック" charset="0"/>
              </a:rPr>
              <a:t>New </a:t>
            </a:r>
            <a:r>
              <a:rPr lang="en-US" sz="2400" dirty="0">
                <a:solidFill>
                  <a:srgbClr val="000000"/>
                </a:solidFill>
                <a:ea typeface="ＭＳ Ｐゴシック" charset="0"/>
              </a:rPr>
              <a:t>windows, doors &amp; </a:t>
            </a:r>
            <a:r>
              <a:rPr lang="en-US" sz="2400" dirty="0" smtClean="0">
                <a:solidFill>
                  <a:srgbClr val="000000"/>
                </a:solidFill>
                <a:ea typeface="ＭＳ Ｐゴシック" charset="0"/>
              </a:rPr>
              <a:t>insulation</a:t>
            </a:r>
            <a:r>
              <a:rPr lang="en-US" sz="2400" dirty="0">
                <a:solidFill>
                  <a:srgbClr val="000000"/>
                </a:solidFill>
                <a:ea typeface="ＭＳ Ｐゴシック" charset="0"/>
              </a:rPr>
              <a:t>,</a:t>
            </a:r>
            <a:r>
              <a:rPr lang="en-US" sz="2400" dirty="0" smtClean="0">
                <a:solidFill>
                  <a:srgbClr val="000000"/>
                </a:solidFill>
                <a:ea typeface="ＭＳ Ｐゴシック" charset="0"/>
              </a:rPr>
              <a:t> Energy </a:t>
            </a:r>
            <a:r>
              <a:rPr lang="en-US" sz="2400" dirty="0">
                <a:solidFill>
                  <a:srgbClr val="000000"/>
                </a:solidFill>
                <a:ea typeface="ＭＳ Ｐゴシック" charset="0"/>
              </a:rPr>
              <a:t>Star </a:t>
            </a:r>
            <a:r>
              <a:rPr lang="en-US" sz="2400" dirty="0" smtClean="0">
                <a:solidFill>
                  <a:srgbClr val="000000"/>
                </a:solidFill>
                <a:ea typeface="ＭＳ Ｐゴシック" charset="0"/>
              </a:rPr>
              <a:t>appliances</a:t>
            </a:r>
            <a:endParaRPr lang="en-US" sz="2400" dirty="0">
              <a:solidFill>
                <a:srgbClr val="000000"/>
              </a:solidFill>
              <a:ea typeface="ＭＳ Ｐゴシック" charset="0"/>
            </a:endParaRPr>
          </a:p>
          <a:p>
            <a:pPr marL="617538" lvl="1" indent="-342900">
              <a:spcBef>
                <a:spcPts val="0"/>
              </a:spcBef>
              <a:spcAft>
                <a:spcPts val="1200"/>
              </a:spcAft>
              <a:buFont typeface="Arial"/>
              <a:buChar char="•"/>
            </a:pPr>
            <a:r>
              <a:rPr lang="en-US" sz="2400" dirty="0">
                <a:solidFill>
                  <a:srgbClr val="000000"/>
                </a:solidFill>
                <a:ea typeface="ＭＳ Ｐゴシック" charset="0"/>
              </a:rPr>
              <a:t>Even with loan payment, monthly </a:t>
            </a:r>
            <a:r>
              <a:rPr lang="en-US" sz="2400" dirty="0" smtClean="0">
                <a:solidFill>
                  <a:srgbClr val="000000"/>
                </a:solidFill>
                <a:ea typeface="ＭＳ Ｐゴシック" charset="0"/>
              </a:rPr>
              <a:t>expenses </a:t>
            </a:r>
            <a:r>
              <a:rPr lang="en-US" sz="2400" dirty="0">
                <a:solidFill>
                  <a:srgbClr val="000000"/>
                </a:solidFill>
                <a:ea typeface="ＭＳ Ｐゴシック" charset="0"/>
              </a:rPr>
              <a:t>are </a:t>
            </a:r>
            <a:r>
              <a:rPr lang="en-US" sz="2400" dirty="0" smtClean="0">
                <a:solidFill>
                  <a:srgbClr val="000000"/>
                </a:solidFill>
                <a:ea typeface="ＭＳ Ｐゴシック" charset="0"/>
              </a:rPr>
              <a:t>lower</a:t>
            </a:r>
            <a:endParaRPr lang="en-US" sz="2400" dirty="0">
              <a:solidFill>
                <a:srgbClr val="000000"/>
              </a:solidFill>
              <a:ea typeface="ＭＳ Ｐゴシック" charset="0"/>
            </a:endParaRPr>
          </a:p>
          <a:p>
            <a:pPr marL="617538" lvl="1" indent="-342900">
              <a:buFont typeface="Arial"/>
              <a:buChar char="•"/>
            </a:pPr>
            <a:r>
              <a:rPr lang="en-US" sz="2400" dirty="0">
                <a:solidFill>
                  <a:srgbClr val="000000"/>
                </a:solidFill>
                <a:ea typeface="ＭＳ Ｐゴシック" charset="0"/>
              </a:rPr>
              <a:t>Improved quality of </a:t>
            </a:r>
            <a:r>
              <a:rPr lang="en-US" sz="2400" dirty="0" smtClean="0">
                <a:solidFill>
                  <a:srgbClr val="000000"/>
                </a:solidFill>
                <a:ea typeface="ＭＳ Ｐゴシック" charset="0"/>
              </a:rPr>
              <a:t>life</a:t>
            </a:r>
            <a:endParaRPr lang="en-US" sz="2400" dirty="0">
              <a:solidFill>
                <a:srgbClr val="000000"/>
              </a:solidFill>
              <a:ea typeface="ＭＳ Ｐゴシック" charset="0"/>
            </a:endParaRPr>
          </a:p>
          <a:p>
            <a:pPr>
              <a:buFont typeface="Arial"/>
              <a:buChar char="•"/>
            </a:pPr>
            <a:endParaRPr lang="en-US" dirty="0">
              <a:solidFill>
                <a:srgbClr val="000000"/>
              </a:solidFill>
            </a:endParaRPr>
          </a:p>
        </p:txBody>
      </p:sp>
      <p:sp>
        <p:nvSpPr>
          <p:cNvPr id="3" name="Title 2"/>
          <p:cNvSpPr>
            <a:spLocks noGrp="1"/>
          </p:cNvSpPr>
          <p:nvPr>
            <p:ph type="title"/>
          </p:nvPr>
        </p:nvSpPr>
        <p:spPr>
          <a:xfrm>
            <a:off x="457200" y="216738"/>
            <a:ext cx="8229600" cy="1526048"/>
          </a:xfrm>
        </p:spPr>
        <p:txBody>
          <a:bodyPr>
            <a:noAutofit/>
          </a:bodyPr>
          <a:lstStyle/>
          <a:p>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Energy Efficiency </a:t>
            </a: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Saves</a:t>
            </a:r>
            <a:b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b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Money </a:t>
            </a:r>
            <a:r>
              <a:rPr lang="en-US" dirty="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and </a:t>
            </a:r>
            <a:r>
              <a:rPr lang="en-US" dirty="0" smtClean="0">
                <a:solidFill>
                  <a:schemeClr val="accent3">
                    <a:lumMod val="50000"/>
                  </a:schemeClr>
                </a:solidFill>
                <a:effectLst>
                  <a:outerShdw blurRad="50800" dist="38100" dir="2700000" algn="tl" rotWithShape="0">
                    <a:srgbClr val="000000">
                      <a:alpha val="43000"/>
                    </a:srgbClr>
                  </a:outerShdw>
                </a:effectLst>
                <a:ea typeface="ＭＳ Ｐゴシック" charset="0"/>
                <a:cs typeface="ＭＳ Ｐゴシック" charset="0"/>
              </a:rPr>
              <a:t>Energy</a:t>
            </a:r>
            <a:endParaRPr lang="en-US" dirty="0">
              <a:solidFill>
                <a:schemeClr val="accent3">
                  <a:lumMod val="50000"/>
                </a:schemeClr>
              </a:solidFill>
              <a:effectLst>
                <a:outerShdw blurRad="50800" dist="38100" dir="2700000" algn="tl" rotWithShape="0">
                  <a:srgbClr val="000000">
                    <a:alpha val="43000"/>
                  </a:srgbClr>
                </a:outerShdw>
              </a:effectLst>
            </a:endParaRP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484"/>
          <a:stretch/>
        </p:blipFill>
        <p:spPr bwMode="auto">
          <a:xfrm>
            <a:off x="5242507" y="2669140"/>
            <a:ext cx="3418492" cy="34274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101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1454</TotalTime>
  <Words>5397</Words>
  <Application>Microsoft Macintosh PowerPoint</Application>
  <PresentationFormat>On-screen Show (4:3)</PresentationFormat>
  <Paragraphs>418</Paragraphs>
  <Slides>38</Slides>
  <Notes>38</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38</vt:i4>
      </vt:variant>
    </vt:vector>
  </HeadingPairs>
  <TitlesOfParts>
    <vt:vector size="40" baseType="lpstr">
      <vt:lpstr>Waveform</vt:lpstr>
      <vt:lpstr>\\localhost\Users\marylove\Desktop\!OLE_LINK2</vt:lpstr>
      <vt:lpstr>Renewable Energy in Kentucky</vt:lpstr>
      <vt:lpstr>Kentuckians use a lot of energy and bills are rising!</vt:lpstr>
      <vt:lpstr>It is time for Kentucky to transition to clean, affordable and sustainable energy solutions</vt:lpstr>
      <vt:lpstr>Kentucky’s Clean Energy Potential</vt:lpstr>
      <vt:lpstr>How do we evaluate what is feasible?</vt:lpstr>
      <vt:lpstr>Energy Efficiency</vt:lpstr>
      <vt:lpstr>What Is Energy Efficiency?</vt:lpstr>
      <vt:lpstr>What do we know about KY’s Energy Efficiency potential?</vt:lpstr>
      <vt:lpstr>Energy Efficiency Saves Money and Energy</vt:lpstr>
      <vt:lpstr>Energy Efficiency Investments Create Jobs</vt:lpstr>
      <vt:lpstr>Hydroelectric Power</vt:lpstr>
      <vt:lpstr>What is Hydroelectric Power?</vt:lpstr>
      <vt:lpstr>What do we know about KY’s hydro-power potential?</vt:lpstr>
      <vt:lpstr>Lynch Hydro Plan</vt:lpstr>
      <vt:lpstr>Solar Power</vt:lpstr>
      <vt:lpstr>What Is Solar Power?</vt:lpstr>
      <vt:lpstr>What do we know about solar hot water potential in KY?</vt:lpstr>
      <vt:lpstr>What can we say about solar PV  potential in KY?</vt:lpstr>
      <vt:lpstr>The Green Building in Louisville</vt:lpstr>
      <vt:lpstr>Solar Energy Investments Create Jobs!</vt:lpstr>
      <vt:lpstr>Wind Power</vt:lpstr>
      <vt:lpstr>What is Wind Power?</vt:lpstr>
      <vt:lpstr>What do we know about KY’s wind potential?</vt:lpstr>
      <vt:lpstr>Russell Area Technology Center near Ashland</vt:lpstr>
      <vt:lpstr>Kentucky’s Wind Resources</vt:lpstr>
      <vt:lpstr>Wind Power Investments Create Jobs</vt:lpstr>
      <vt:lpstr>Biomass Power</vt:lpstr>
      <vt:lpstr>What can we say about biomass potential in KY?</vt:lpstr>
      <vt:lpstr>There is broad consensus that…</vt:lpstr>
      <vt:lpstr>What are we doing well?</vt:lpstr>
      <vt:lpstr>What do we still need to do?</vt:lpstr>
      <vt:lpstr>Why policy solutions?</vt:lpstr>
      <vt:lpstr>Invest in Energy Efficiency</vt:lpstr>
      <vt:lpstr>Pass a Renewable and Efficiency Portfolio Standard (REPS)</vt:lpstr>
      <vt:lpstr>Establish Feed-In Tariffs </vt:lpstr>
      <vt:lpstr>What Can I Do?</vt:lpstr>
      <vt:lpstr>It is time for Kentucky to transition to clean, affordable, and sustainable energy solutions</vt:lpstr>
      <vt:lpstr>www.kysea.org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Love</dc:creator>
  <cp:lastModifiedBy>Nancy Reinhart</cp:lastModifiedBy>
  <cp:revision>78</cp:revision>
  <dcterms:created xsi:type="dcterms:W3CDTF">2011-11-15T17:30:29Z</dcterms:created>
  <dcterms:modified xsi:type="dcterms:W3CDTF">2011-11-15T18:20:53Z</dcterms:modified>
</cp:coreProperties>
</file>