
<file path=[Content_Types].xml><?xml version="1.0" encoding="utf-8"?>
<Types xmlns="http://schemas.openxmlformats.org/package/2006/content-types">
  <Override PartName="/ppt/slideLayouts/slideLayout8.xml" ContentType="application/vnd.openxmlformats-officedocument.presentationml.slideLayout+xml"/>
  <Override PartName="/ppt/diagrams/quickStyle7.xml" ContentType="application/vnd.openxmlformats-officedocument.drawingml.diagramStyle+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diagrams/colors7.xml" ContentType="application/vnd.openxmlformats-officedocument.drawingml.diagramColors+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diagrams/data7.xml" ContentType="application/vnd.openxmlformats-officedocument.drawingml.diagramData+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diagrams/colors4.xml" ContentType="application/vnd.openxmlformats-officedocument.drawingml.diagramColor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diagrams/colors6.xml" ContentType="application/vnd.openxmlformats-officedocument.drawingml.diagramColors+xml"/>
  <Override PartName="/ppt/notesSlides/notesSlide20.xml" ContentType="application/vnd.openxmlformats-officedocument.presentationml.notesSlide+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63" r:id="rId1"/>
  </p:sldMasterIdLst>
  <p:notesMasterIdLst>
    <p:notesMasterId r:id="rId31"/>
  </p:notesMasterIdLst>
  <p:handoutMasterIdLst>
    <p:handoutMasterId r:id="rId32"/>
  </p:handoutMasterIdLst>
  <p:sldIdLst>
    <p:sldId id="429" r:id="rId2"/>
    <p:sldId id="436" r:id="rId3"/>
    <p:sldId id="465" r:id="rId4"/>
    <p:sldId id="317" r:id="rId5"/>
    <p:sldId id="320" r:id="rId6"/>
    <p:sldId id="425" r:id="rId7"/>
    <p:sldId id="458" r:id="rId8"/>
    <p:sldId id="319" r:id="rId9"/>
    <p:sldId id="438" r:id="rId10"/>
    <p:sldId id="463" r:id="rId11"/>
    <p:sldId id="440" r:id="rId12"/>
    <p:sldId id="457" r:id="rId13"/>
    <p:sldId id="462" r:id="rId14"/>
    <p:sldId id="378" r:id="rId15"/>
    <p:sldId id="446" r:id="rId16"/>
    <p:sldId id="459" r:id="rId17"/>
    <p:sldId id="426" r:id="rId18"/>
    <p:sldId id="460" r:id="rId19"/>
    <p:sldId id="454" r:id="rId20"/>
    <p:sldId id="444" r:id="rId21"/>
    <p:sldId id="450" r:id="rId22"/>
    <p:sldId id="451" r:id="rId23"/>
    <p:sldId id="452" r:id="rId24"/>
    <p:sldId id="464" r:id="rId25"/>
    <p:sldId id="442" r:id="rId26"/>
    <p:sldId id="441" r:id="rId27"/>
    <p:sldId id="461" r:id="rId28"/>
    <p:sldId id="443" r:id="rId29"/>
    <p:sldId id="449" r:id="rId3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008040"/>
    <a:srgbClr val="004080"/>
    <a:srgbClr val="FF6666"/>
    <a:srgbClr val="E8E8E8"/>
    <a:srgbClr val="800080"/>
    <a:srgbClr val="FFFFFF"/>
    <a:srgbClr val="033468"/>
    <a:srgbClr val="FFD56F"/>
    <a:srgbClr val="B6C6E1"/>
    <a:srgbClr val="28599E"/>
  </p:clrMru>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94" autoAdjust="0"/>
    <p:restoredTop sz="70502" autoAdjust="0"/>
  </p:normalViewPr>
  <p:slideViewPr>
    <p:cSldViewPr snapToGrid="0" snapToObjects="1">
      <p:cViewPr>
        <p:scale>
          <a:sx n="75" d="100"/>
          <a:sy n="75" d="100"/>
        </p:scale>
        <p:origin x="-1304"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
    </p:cViewPr>
  </p:notesTextViewPr>
  <p:sorterViewPr>
    <p:cViewPr>
      <p:scale>
        <a:sx n="66" d="100"/>
        <a:sy n="66" d="100"/>
      </p:scale>
      <p:origin x="0" y="0"/>
    </p:cViewPr>
  </p:sorterViewPr>
  <p:notesViewPr>
    <p:cSldViewPr snapToGrid="0" snapToObjects="1">
      <p:cViewPr varScale="1">
        <p:scale>
          <a:sx n="85" d="100"/>
          <a:sy n="85" d="100"/>
        </p:scale>
        <p:origin x="-315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handoutMaster" Target="handoutMasters/handout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ssicahayslucas:Library:Mail%20Downloads:Revenue%20as%20Share%20of%20Economy%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General</a:t>
            </a:r>
            <a:r>
              <a:rPr lang="en-US" baseline="0"/>
              <a:t> Fund Revenues in Decline as Share of Economy</a:t>
            </a:r>
            <a:endParaRPr lang="en-US"/>
          </a:p>
        </c:rich>
      </c:tx>
      <c:layout/>
    </c:title>
    <c:plotArea>
      <c:layout>
        <c:manualLayout>
          <c:layoutTarget val="inner"/>
          <c:xMode val="edge"/>
          <c:yMode val="edge"/>
          <c:x val="0.0564939049285506"/>
          <c:y val="0.0808422610131053"/>
          <c:w val="0.924035812190143"/>
          <c:h val="0.838816368722483"/>
        </c:manualLayout>
      </c:layout>
      <c:lineChart>
        <c:grouping val="standard"/>
        <c:ser>
          <c:idx val="0"/>
          <c:order val="0"/>
          <c:cat>
            <c:numRef>
              <c:f>Sheet3!$B$2:$Y$2</c:f>
              <c:numCache>
                <c:formatCode>General</c:formatCode>
                <c:ptCount val="24"/>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pt idx="19">
                  <c:v>2010.0</c:v>
                </c:pt>
                <c:pt idx="20">
                  <c:v>2011.0</c:v>
                </c:pt>
                <c:pt idx="21">
                  <c:v>2012.0</c:v>
                </c:pt>
                <c:pt idx="22">
                  <c:v>2013.0</c:v>
                </c:pt>
                <c:pt idx="23">
                  <c:v>2014.0</c:v>
                </c:pt>
              </c:numCache>
            </c:numRef>
          </c:cat>
          <c:val>
            <c:numRef>
              <c:f>Sheet3!$B$5:$Y$5</c:f>
              <c:numCache>
                <c:formatCode>0.0%</c:formatCode>
                <c:ptCount val="24"/>
                <c:pt idx="0">
                  <c:v>0.0738174003516238</c:v>
                </c:pt>
                <c:pt idx="1">
                  <c:v>0.0699629505187474</c:v>
                </c:pt>
                <c:pt idx="2">
                  <c:v>0.0686254502547047</c:v>
                </c:pt>
                <c:pt idx="3">
                  <c:v>0.0676484341592944</c:v>
                </c:pt>
                <c:pt idx="4">
                  <c:v>0.0714628157609784</c:v>
                </c:pt>
                <c:pt idx="5">
                  <c:v>0.0701806925340531</c:v>
                </c:pt>
                <c:pt idx="6">
                  <c:v>0.0701699752724873</c:v>
                </c:pt>
                <c:pt idx="7">
                  <c:v>0.0700124076962478</c:v>
                </c:pt>
                <c:pt idx="8">
                  <c:v>0.0684117736000102</c:v>
                </c:pt>
                <c:pt idx="9">
                  <c:v>0.0671646002121263</c:v>
                </c:pt>
                <c:pt idx="10">
                  <c:v>0.0653742399857692</c:v>
                </c:pt>
                <c:pt idx="11">
                  <c:v>0.0627965073865325</c:v>
                </c:pt>
                <c:pt idx="12">
                  <c:v>0.063326221106904</c:v>
                </c:pt>
                <c:pt idx="13">
                  <c:v>0.0627346494918352</c:v>
                </c:pt>
                <c:pt idx="14">
                  <c:v>0.065584243269313</c:v>
                </c:pt>
                <c:pt idx="15">
                  <c:v>0.0681334822768999</c:v>
                </c:pt>
                <c:pt idx="16">
                  <c:v>0.066093053028427</c:v>
                </c:pt>
                <c:pt idx="17">
                  <c:v>0.0638986938103403</c:v>
                </c:pt>
                <c:pt idx="18">
                  <c:v>0.0606975540194562</c:v>
                </c:pt>
                <c:pt idx="19">
                  <c:v>0.0579482520650683</c:v>
                </c:pt>
                <c:pt idx="20" formatCode="0.00%">
                  <c:v>0.060802565544241</c:v>
                </c:pt>
                <c:pt idx="21" formatCode="0.00%">
                  <c:v>0.0604409761596425</c:v>
                </c:pt>
                <c:pt idx="22" formatCode="0.00%">
                  <c:v>0.0597843494498512</c:v>
                </c:pt>
                <c:pt idx="23" formatCode="0.00%">
                  <c:v>0.0592180964788162</c:v>
                </c:pt>
              </c:numCache>
            </c:numRef>
          </c:val>
        </c:ser>
        <c:marker val="1"/>
        <c:axId val="474543304"/>
        <c:axId val="474546360"/>
      </c:lineChart>
      <c:catAx>
        <c:axId val="474543304"/>
        <c:scaling>
          <c:orientation val="minMax"/>
        </c:scaling>
        <c:axPos val="b"/>
        <c:numFmt formatCode="General" sourceLinked="1"/>
        <c:tickLblPos val="nextTo"/>
        <c:crossAx val="474546360"/>
        <c:crosses val="autoZero"/>
        <c:auto val="1"/>
        <c:lblAlgn val="ctr"/>
        <c:lblOffset val="100"/>
      </c:catAx>
      <c:valAx>
        <c:axId val="474546360"/>
        <c:scaling>
          <c:orientation val="minMax"/>
          <c:min val="0.05"/>
        </c:scaling>
        <c:axPos val="l"/>
        <c:majorGridlines/>
        <c:numFmt formatCode="0.0%" sourceLinked="1"/>
        <c:tickLblPos val="nextTo"/>
        <c:crossAx val="474543304"/>
        <c:crosses val="autoZero"/>
        <c:crossBetween val="between"/>
      </c:valAx>
    </c:plotArea>
    <c:plotVisOnly val="1"/>
  </c:chart>
  <c:externalData r:id="rId1"/>
</c:chartSpace>
</file>

<file path=ppt/diagrams/_rels/data5.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D9B53-F964-43ED-8CF9-2F25570EFC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F6A5233-562F-4D5C-BD24-AC2E2B507761}">
      <dgm:prSet phldrT="[Text]" custT="1"/>
      <dgm:spPr/>
      <dgm:t>
        <a:bodyPr/>
        <a:lstStyle/>
        <a:p>
          <a:r>
            <a:rPr lang="en-US" sz="1600" dirty="0" smtClean="0"/>
            <a:t>Education</a:t>
          </a:r>
          <a:endParaRPr lang="en-US" sz="1600" dirty="0"/>
        </a:p>
      </dgm:t>
    </dgm:pt>
    <dgm:pt modelId="{A25576F5-1EB2-438E-84C3-F5DF661D69D2}" type="parTrans" cxnId="{E0C5C302-ED7F-4050-A828-A89ED7C689A0}">
      <dgm:prSet/>
      <dgm:spPr/>
      <dgm:t>
        <a:bodyPr/>
        <a:lstStyle/>
        <a:p>
          <a:endParaRPr lang="en-US"/>
        </a:p>
      </dgm:t>
    </dgm:pt>
    <dgm:pt modelId="{B25F5B17-5AA5-49D3-9720-41375A1C7CF7}" type="sibTrans" cxnId="{E0C5C302-ED7F-4050-A828-A89ED7C689A0}">
      <dgm:prSet/>
      <dgm:spPr/>
      <dgm:t>
        <a:bodyPr/>
        <a:lstStyle/>
        <a:p>
          <a:endParaRPr lang="en-US"/>
        </a:p>
      </dgm:t>
    </dgm:pt>
    <dgm:pt modelId="{90E8063D-2FFB-4B91-A9A6-2A189A37166D}">
      <dgm:prSet phldrT="[Text]"/>
      <dgm:spPr/>
      <dgm:t>
        <a:bodyPr/>
        <a:lstStyle/>
        <a:p>
          <a:r>
            <a:rPr lang="en-US" dirty="0" smtClean="0"/>
            <a:t>Early childhood education/child care</a:t>
          </a:r>
          <a:endParaRPr lang="en-US" dirty="0"/>
        </a:p>
      </dgm:t>
    </dgm:pt>
    <dgm:pt modelId="{9B9786DD-7B5F-4A99-86BA-2CEB97850A2E}" type="parTrans" cxnId="{7565B9B1-673D-4861-A7C5-06282F3FBC44}">
      <dgm:prSet/>
      <dgm:spPr/>
      <dgm:t>
        <a:bodyPr/>
        <a:lstStyle/>
        <a:p>
          <a:endParaRPr lang="en-US"/>
        </a:p>
      </dgm:t>
    </dgm:pt>
    <dgm:pt modelId="{4114005C-9FE0-4A61-BAC4-DDDE9D5BDD87}" type="sibTrans" cxnId="{7565B9B1-673D-4861-A7C5-06282F3FBC44}">
      <dgm:prSet/>
      <dgm:spPr/>
      <dgm:t>
        <a:bodyPr/>
        <a:lstStyle/>
        <a:p>
          <a:endParaRPr lang="en-US"/>
        </a:p>
      </dgm:t>
    </dgm:pt>
    <dgm:pt modelId="{7354E1C4-48DD-4F49-B3F5-FDF23016D6BC}">
      <dgm:prSet phldrT="[Text]" custT="1"/>
      <dgm:spPr/>
      <dgm:t>
        <a:bodyPr/>
        <a:lstStyle/>
        <a:p>
          <a:r>
            <a:rPr lang="en-US" sz="1600" dirty="0" smtClean="0"/>
            <a:t>Health care</a:t>
          </a:r>
          <a:endParaRPr lang="en-US" sz="1600" dirty="0"/>
        </a:p>
      </dgm:t>
    </dgm:pt>
    <dgm:pt modelId="{AE945FAE-AC93-40BF-B6CC-E506E6158161}" type="parTrans" cxnId="{D835935E-6B6E-4C08-BBB3-00DAE42C9199}">
      <dgm:prSet/>
      <dgm:spPr/>
      <dgm:t>
        <a:bodyPr/>
        <a:lstStyle/>
        <a:p>
          <a:endParaRPr lang="en-US"/>
        </a:p>
      </dgm:t>
    </dgm:pt>
    <dgm:pt modelId="{0BE6F02C-B83A-48AB-8F5B-6918C6610343}" type="sibTrans" cxnId="{D835935E-6B6E-4C08-BBB3-00DAE42C9199}">
      <dgm:prSet/>
      <dgm:spPr/>
      <dgm:t>
        <a:bodyPr/>
        <a:lstStyle/>
        <a:p>
          <a:endParaRPr lang="en-US"/>
        </a:p>
      </dgm:t>
    </dgm:pt>
    <dgm:pt modelId="{6196D9F6-0176-4E11-915C-BEDA92308FAB}">
      <dgm:prSet phldrT="[Text]"/>
      <dgm:spPr/>
      <dgm:t>
        <a:bodyPr/>
        <a:lstStyle/>
        <a:p>
          <a:r>
            <a:rPr lang="en-US" dirty="0" smtClean="0"/>
            <a:t>Health care for poor, children, people with disabilities, elderly in nursing homes</a:t>
          </a:r>
          <a:endParaRPr lang="en-US" dirty="0"/>
        </a:p>
      </dgm:t>
    </dgm:pt>
    <dgm:pt modelId="{4A417920-A410-4BBD-A755-6FD75E0B42B2}" type="parTrans" cxnId="{66340B1A-1C3E-408E-A0AA-FA4C483FE021}">
      <dgm:prSet/>
      <dgm:spPr/>
      <dgm:t>
        <a:bodyPr/>
        <a:lstStyle/>
        <a:p>
          <a:endParaRPr lang="en-US"/>
        </a:p>
      </dgm:t>
    </dgm:pt>
    <dgm:pt modelId="{1D912059-2989-42E1-8622-872FB4D4D2AE}" type="sibTrans" cxnId="{66340B1A-1C3E-408E-A0AA-FA4C483FE021}">
      <dgm:prSet/>
      <dgm:spPr/>
      <dgm:t>
        <a:bodyPr/>
        <a:lstStyle/>
        <a:p>
          <a:endParaRPr lang="en-US"/>
        </a:p>
      </dgm:t>
    </dgm:pt>
    <dgm:pt modelId="{C59BF87B-D281-4999-BBB0-74599633EFCA}">
      <dgm:prSet phldrT="[Text]" custT="1"/>
      <dgm:spPr/>
      <dgm:t>
        <a:bodyPr/>
        <a:lstStyle/>
        <a:p>
          <a:r>
            <a:rPr lang="en-US" sz="1600" dirty="0" smtClean="0"/>
            <a:t>Human services &amp; supports</a:t>
          </a:r>
          <a:endParaRPr lang="en-US" sz="1600" dirty="0"/>
        </a:p>
      </dgm:t>
    </dgm:pt>
    <dgm:pt modelId="{A06B9091-8D24-480A-A325-63640A840265}" type="parTrans" cxnId="{29F336BD-1E5F-49F4-8371-D4FCD6BC1A2B}">
      <dgm:prSet/>
      <dgm:spPr/>
      <dgm:t>
        <a:bodyPr/>
        <a:lstStyle/>
        <a:p>
          <a:endParaRPr lang="en-US"/>
        </a:p>
      </dgm:t>
    </dgm:pt>
    <dgm:pt modelId="{A28EE499-4A2E-4D93-84E3-2C886200D5AB}" type="sibTrans" cxnId="{29F336BD-1E5F-49F4-8371-D4FCD6BC1A2B}">
      <dgm:prSet/>
      <dgm:spPr/>
      <dgm:t>
        <a:bodyPr/>
        <a:lstStyle/>
        <a:p>
          <a:endParaRPr lang="en-US"/>
        </a:p>
      </dgm:t>
    </dgm:pt>
    <dgm:pt modelId="{51EDE58E-B12E-4B7B-98FF-0097D04B4A5D}">
      <dgm:prSet phldrT="[Text]"/>
      <dgm:spPr/>
      <dgm:t>
        <a:bodyPr/>
        <a:lstStyle/>
        <a:p>
          <a:r>
            <a:rPr lang="en-US" dirty="0" smtClean="0"/>
            <a:t>Food stamps </a:t>
          </a:r>
          <a:endParaRPr lang="en-US" dirty="0"/>
        </a:p>
      </dgm:t>
    </dgm:pt>
    <dgm:pt modelId="{B7FA4B39-AC1A-424C-8D89-06120058A1E1}" type="parTrans" cxnId="{7E255830-0ED3-499F-8C56-621C1F748985}">
      <dgm:prSet/>
      <dgm:spPr/>
      <dgm:t>
        <a:bodyPr/>
        <a:lstStyle/>
        <a:p>
          <a:endParaRPr lang="en-US"/>
        </a:p>
      </dgm:t>
    </dgm:pt>
    <dgm:pt modelId="{6A46A3EC-CA58-489C-B49F-B1FD7AAF6701}" type="sibTrans" cxnId="{7E255830-0ED3-499F-8C56-621C1F748985}">
      <dgm:prSet/>
      <dgm:spPr/>
      <dgm:t>
        <a:bodyPr/>
        <a:lstStyle/>
        <a:p>
          <a:endParaRPr lang="en-US"/>
        </a:p>
      </dgm:t>
    </dgm:pt>
    <dgm:pt modelId="{E09050FE-0F81-4C78-8B14-9755971D0115}">
      <dgm:prSet phldrT="[Text]"/>
      <dgm:spPr/>
      <dgm:t>
        <a:bodyPr/>
        <a:lstStyle/>
        <a:p>
          <a:r>
            <a:rPr lang="en-US" dirty="0" smtClean="0"/>
            <a:t>K-12 education</a:t>
          </a:r>
          <a:endParaRPr lang="en-US" dirty="0"/>
        </a:p>
      </dgm:t>
    </dgm:pt>
    <dgm:pt modelId="{D8E28EF5-160E-4CAE-A6DF-324F7EB92024}" type="parTrans" cxnId="{B6913AC4-5AE7-4EB1-A584-BFF5EC5E7E1A}">
      <dgm:prSet/>
      <dgm:spPr/>
      <dgm:t>
        <a:bodyPr/>
        <a:lstStyle/>
        <a:p>
          <a:endParaRPr lang="en-US"/>
        </a:p>
      </dgm:t>
    </dgm:pt>
    <dgm:pt modelId="{29D04896-3862-4A2C-B3F9-67A8DDB58C28}" type="sibTrans" cxnId="{B6913AC4-5AE7-4EB1-A584-BFF5EC5E7E1A}">
      <dgm:prSet/>
      <dgm:spPr/>
      <dgm:t>
        <a:bodyPr/>
        <a:lstStyle/>
        <a:p>
          <a:endParaRPr lang="en-US"/>
        </a:p>
      </dgm:t>
    </dgm:pt>
    <dgm:pt modelId="{AF7D9DF7-61F7-4E35-9318-07992B50E8BE}">
      <dgm:prSet phldrT="[Text]"/>
      <dgm:spPr/>
      <dgm:t>
        <a:bodyPr/>
        <a:lstStyle/>
        <a:p>
          <a:r>
            <a:rPr lang="en-US" dirty="0" smtClean="0"/>
            <a:t>Higher education</a:t>
          </a:r>
          <a:endParaRPr lang="en-US" dirty="0"/>
        </a:p>
      </dgm:t>
    </dgm:pt>
    <dgm:pt modelId="{853F8661-AC82-41D0-8C8C-EC73246715B3}" type="parTrans" cxnId="{31DBEF7F-40A6-47CA-9E8A-9F9C67CFB8B8}">
      <dgm:prSet/>
      <dgm:spPr/>
      <dgm:t>
        <a:bodyPr/>
        <a:lstStyle/>
        <a:p>
          <a:endParaRPr lang="en-US"/>
        </a:p>
      </dgm:t>
    </dgm:pt>
    <dgm:pt modelId="{8A86C90A-1B91-40CF-8FE9-9B61ABA517B2}" type="sibTrans" cxnId="{31DBEF7F-40A6-47CA-9E8A-9F9C67CFB8B8}">
      <dgm:prSet/>
      <dgm:spPr/>
      <dgm:t>
        <a:bodyPr/>
        <a:lstStyle/>
        <a:p>
          <a:endParaRPr lang="en-US"/>
        </a:p>
      </dgm:t>
    </dgm:pt>
    <dgm:pt modelId="{6BCF4613-3688-4074-9082-C89B0FAA11D7}">
      <dgm:prSet phldrT="[Text]" custT="1"/>
      <dgm:spPr/>
      <dgm:t>
        <a:bodyPr/>
        <a:lstStyle/>
        <a:p>
          <a:r>
            <a:rPr lang="en-US" sz="1600" dirty="0" smtClean="0"/>
            <a:t>Infrastructure</a:t>
          </a:r>
          <a:endParaRPr lang="en-US" sz="1600" dirty="0"/>
        </a:p>
      </dgm:t>
    </dgm:pt>
    <dgm:pt modelId="{E23B0238-67F2-42E7-B2FE-9D5E73EECB2E}" type="parTrans" cxnId="{E1B6A288-B25B-4CA8-B137-32657B84D180}">
      <dgm:prSet/>
      <dgm:spPr/>
      <dgm:t>
        <a:bodyPr/>
        <a:lstStyle/>
        <a:p>
          <a:endParaRPr lang="en-US"/>
        </a:p>
      </dgm:t>
    </dgm:pt>
    <dgm:pt modelId="{657FB54B-0256-4F1C-8BBA-767EB7B98B51}" type="sibTrans" cxnId="{E1B6A288-B25B-4CA8-B137-32657B84D180}">
      <dgm:prSet/>
      <dgm:spPr/>
      <dgm:t>
        <a:bodyPr/>
        <a:lstStyle/>
        <a:p>
          <a:endParaRPr lang="en-US"/>
        </a:p>
      </dgm:t>
    </dgm:pt>
    <dgm:pt modelId="{F4EB4D10-64C4-48CB-954A-21D29CE93266}">
      <dgm:prSet phldrT="[Text]"/>
      <dgm:spPr/>
      <dgm:t>
        <a:bodyPr/>
        <a:lstStyle/>
        <a:p>
          <a:r>
            <a:rPr lang="en-US" dirty="0" smtClean="0"/>
            <a:t>Roads</a:t>
          </a:r>
          <a:endParaRPr lang="en-US" dirty="0"/>
        </a:p>
      </dgm:t>
    </dgm:pt>
    <dgm:pt modelId="{129FA55C-7A39-4234-AE57-0B6AF10A4F87}" type="parTrans" cxnId="{1D572624-F7B8-44C0-A227-CF3CF94F8262}">
      <dgm:prSet/>
      <dgm:spPr/>
      <dgm:t>
        <a:bodyPr/>
        <a:lstStyle/>
        <a:p>
          <a:endParaRPr lang="en-US"/>
        </a:p>
      </dgm:t>
    </dgm:pt>
    <dgm:pt modelId="{2310FE22-356F-49EE-B52F-881DBB63BAD2}" type="sibTrans" cxnId="{1D572624-F7B8-44C0-A227-CF3CF94F8262}">
      <dgm:prSet/>
      <dgm:spPr/>
      <dgm:t>
        <a:bodyPr/>
        <a:lstStyle/>
        <a:p>
          <a:endParaRPr lang="en-US"/>
        </a:p>
      </dgm:t>
    </dgm:pt>
    <dgm:pt modelId="{D787D536-FEFF-404E-8CA4-8725AE4FD430}">
      <dgm:prSet phldrT="[Text]"/>
      <dgm:spPr/>
      <dgm:t>
        <a:bodyPr/>
        <a:lstStyle/>
        <a:p>
          <a:r>
            <a:rPr lang="en-US" dirty="0" smtClean="0"/>
            <a:t>Public transit</a:t>
          </a:r>
          <a:endParaRPr lang="en-US" dirty="0"/>
        </a:p>
      </dgm:t>
    </dgm:pt>
    <dgm:pt modelId="{BCB6CC10-2A86-42F0-966E-2666C76C0438}" type="parTrans" cxnId="{208890F5-FE68-4548-BF25-724156A285D3}">
      <dgm:prSet/>
      <dgm:spPr/>
      <dgm:t>
        <a:bodyPr/>
        <a:lstStyle/>
        <a:p>
          <a:endParaRPr lang="en-US"/>
        </a:p>
      </dgm:t>
    </dgm:pt>
    <dgm:pt modelId="{D7411E80-D982-464C-8FBD-6A464C09BDDF}" type="sibTrans" cxnId="{208890F5-FE68-4548-BF25-724156A285D3}">
      <dgm:prSet/>
      <dgm:spPr/>
      <dgm:t>
        <a:bodyPr/>
        <a:lstStyle/>
        <a:p>
          <a:endParaRPr lang="en-US"/>
        </a:p>
      </dgm:t>
    </dgm:pt>
    <dgm:pt modelId="{889CC3E3-2A08-484C-88D6-87C718D26E0B}">
      <dgm:prSet phldrT="[Text]"/>
      <dgm:spPr/>
      <dgm:t>
        <a:bodyPr/>
        <a:lstStyle/>
        <a:p>
          <a:r>
            <a:rPr lang="en-US" dirty="0" smtClean="0"/>
            <a:t>Public health</a:t>
          </a:r>
          <a:endParaRPr lang="en-US" dirty="0"/>
        </a:p>
      </dgm:t>
    </dgm:pt>
    <dgm:pt modelId="{319551A1-1B40-4D64-98CE-3C641222F56B}" type="parTrans" cxnId="{FF2E7B6F-4DDB-48A2-A6B4-83852E633BB0}">
      <dgm:prSet/>
      <dgm:spPr/>
      <dgm:t>
        <a:bodyPr/>
        <a:lstStyle/>
        <a:p>
          <a:endParaRPr lang="en-US"/>
        </a:p>
      </dgm:t>
    </dgm:pt>
    <dgm:pt modelId="{DDCF5A48-922C-4721-83F7-9AF82186A413}" type="sibTrans" cxnId="{FF2E7B6F-4DDB-48A2-A6B4-83852E633BB0}">
      <dgm:prSet/>
      <dgm:spPr/>
      <dgm:t>
        <a:bodyPr/>
        <a:lstStyle/>
        <a:p>
          <a:endParaRPr lang="en-US"/>
        </a:p>
      </dgm:t>
    </dgm:pt>
    <dgm:pt modelId="{8B36D4CC-A7E3-4FC6-823A-4911E95C7011}">
      <dgm:prSet phldrT="[Text]"/>
      <dgm:spPr/>
      <dgm:t>
        <a:bodyPr/>
        <a:lstStyle/>
        <a:p>
          <a:r>
            <a:rPr lang="en-US" dirty="0" smtClean="0"/>
            <a:t>Water &amp; sewer systems</a:t>
          </a:r>
          <a:endParaRPr lang="en-US" dirty="0"/>
        </a:p>
      </dgm:t>
    </dgm:pt>
    <dgm:pt modelId="{01352B2B-13EC-4473-B613-75C2AF4EDCFB}" type="parTrans" cxnId="{C953AB57-45E0-4719-82A8-F20D91FA1E78}">
      <dgm:prSet/>
      <dgm:spPr/>
      <dgm:t>
        <a:bodyPr/>
        <a:lstStyle/>
        <a:p>
          <a:endParaRPr lang="en-US"/>
        </a:p>
      </dgm:t>
    </dgm:pt>
    <dgm:pt modelId="{15129E4A-DB9F-4FC9-A24E-A1D9121F3318}" type="sibTrans" cxnId="{C953AB57-45E0-4719-82A8-F20D91FA1E78}">
      <dgm:prSet/>
      <dgm:spPr/>
      <dgm:t>
        <a:bodyPr/>
        <a:lstStyle/>
        <a:p>
          <a:endParaRPr lang="en-US"/>
        </a:p>
      </dgm:t>
    </dgm:pt>
    <dgm:pt modelId="{E794A01E-24BB-4ED2-8447-8327D49A6A64}">
      <dgm:prSet phldrT="[Text]"/>
      <dgm:spPr/>
      <dgm:t>
        <a:bodyPr/>
        <a:lstStyle/>
        <a:p>
          <a:r>
            <a:rPr lang="en-US" dirty="0" smtClean="0"/>
            <a:t>Arts and heritage</a:t>
          </a:r>
          <a:endParaRPr lang="en-US" dirty="0"/>
        </a:p>
      </dgm:t>
    </dgm:pt>
    <dgm:pt modelId="{C6B24175-9D30-4F27-A80E-1D7B745E9912}" type="parTrans" cxnId="{FBA46CFB-574D-4621-96C1-C8A33688B8C3}">
      <dgm:prSet/>
      <dgm:spPr/>
      <dgm:t>
        <a:bodyPr/>
        <a:lstStyle/>
        <a:p>
          <a:endParaRPr lang="en-US"/>
        </a:p>
      </dgm:t>
    </dgm:pt>
    <dgm:pt modelId="{D0214913-06DC-4051-B90E-46BF0CEA1B6C}" type="sibTrans" cxnId="{FBA46CFB-574D-4621-96C1-C8A33688B8C3}">
      <dgm:prSet/>
      <dgm:spPr/>
      <dgm:t>
        <a:bodyPr/>
        <a:lstStyle/>
        <a:p>
          <a:endParaRPr lang="en-US"/>
        </a:p>
      </dgm:t>
    </dgm:pt>
    <dgm:pt modelId="{6A8DF48F-665A-44A0-AE1A-44B842869B6B}">
      <dgm:prSet phldrT="[Text]"/>
      <dgm:spPr/>
      <dgm:t>
        <a:bodyPr/>
        <a:lstStyle/>
        <a:p>
          <a:r>
            <a:rPr lang="en-US" dirty="0" smtClean="0"/>
            <a:t>Child and domestic violence protection</a:t>
          </a:r>
          <a:endParaRPr lang="en-US" dirty="0"/>
        </a:p>
      </dgm:t>
    </dgm:pt>
    <dgm:pt modelId="{859C5560-D59F-4D2A-BD46-639271C481FE}" type="parTrans" cxnId="{CE371482-266D-4571-A851-61078A2B8518}">
      <dgm:prSet/>
      <dgm:spPr/>
      <dgm:t>
        <a:bodyPr/>
        <a:lstStyle/>
        <a:p>
          <a:endParaRPr lang="en-US"/>
        </a:p>
      </dgm:t>
    </dgm:pt>
    <dgm:pt modelId="{34806E94-F573-414A-9B05-F71BB5BB9EC9}" type="sibTrans" cxnId="{CE371482-266D-4571-A851-61078A2B8518}">
      <dgm:prSet/>
      <dgm:spPr/>
      <dgm:t>
        <a:bodyPr/>
        <a:lstStyle/>
        <a:p>
          <a:endParaRPr lang="en-US"/>
        </a:p>
      </dgm:t>
    </dgm:pt>
    <dgm:pt modelId="{F1205EF8-C12D-4905-8039-23A08ED384FC}">
      <dgm:prSet phldrT="[Text]"/>
      <dgm:spPr/>
      <dgm:t>
        <a:bodyPr/>
        <a:lstStyle/>
        <a:p>
          <a:r>
            <a:rPr lang="en-US" dirty="0" smtClean="0"/>
            <a:t>Foster care &amp; adoption</a:t>
          </a:r>
          <a:endParaRPr lang="en-US" dirty="0"/>
        </a:p>
      </dgm:t>
    </dgm:pt>
    <dgm:pt modelId="{73E4CD09-DDC4-40CC-B06B-8FA3A197536D}" type="parTrans" cxnId="{FCF2CA19-285A-45E9-8921-A6E68C363D5F}">
      <dgm:prSet/>
      <dgm:spPr/>
      <dgm:t>
        <a:bodyPr/>
        <a:lstStyle/>
        <a:p>
          <a:endParaRPr lang="en-US"/>
        </a:p>
      </dgm:t>
    </dgm:pt>
    <dgm:pt modelId="{4B3BEB58-C0EA-497F-8846-B07656DD990F}" type="sibTrans" cxnId="{FCF2CA19-285A-45E9-8921-A6E68C363D5F}">
      <dgm:prSet/>
      <dgm:spPr/>
      <dgm:t>
        <a:bodyPr/>
        <a:lstStyle/>
        <a:p>
          <a:endParaRPr lang="en-US"/>
        </a:p>
      </dgm:t>
    </dgm:pt>
    <dgm:pt modelId="{1A376FE5-FBA0-4BC7-9E01-7CAD3274CF6D}">
      <dgm:prSet phldrT="[Text]"/>
      <dgm:spPr/>
      <dgm:t>
        <a:bodyPr/>
        <a:lstStyle/>
        <a:p>
          <a:r>
            <a:rPr lang="en-US" dirty="0" smtClean="0"/>
            <a:t>Unemployment insurance</a:t>
          </a:r>
          <a:endParaRPr lang="en-US" dirty="0"/>
        </a:p>
      </dgm:t>
    </dgm:pt>
    <dgm:pt modelId="{991A8912-A10A-462D-AB99-F7689758A57F}" type="sibTrans" cxnId="{21750649-85B5-45F9-AD4F-C15260286353}">
      <dgm:prSet/>
      <dgm:spPr/>
      <dgm:t>
        <a:bodyPr/>
        <a:lstStyle/>
        <a:p>
          <a:endParaRPr lang="en-US"/>
        </a:p>
      </dgm:t>
    </dgm:pt>
    <dgm:pt modelId="{1E7BF0FE-1884-4CC2-9EAF-72E7C139A22A}" type="parTrans" cxnId="{21750649-85B5-45F9-AD4F-C15260286353}">
      <dgm:prSet/>
      <dgm:spPr/>
      <dgm:t>
        <a:bodyPr/>
        <a:lstStyle/>
        <a:p>
          <a:endParaRPr lang="en-US"/>
        </a:p>
      </dgm:t>
    </dgm:pt>
    <dgm:pt modelId="{9EE2CB0B-A049-41ED-BE11-728AAF769D28}" type="pres">
      <dgm:prSet presAssocID="{DC5D9B53-F964-43ED-8CF9-2F25570EFC5F}" presName="Name0" presStyleCnt="0">
        <dgm:presLayoutVars>
          <dgm:dir/>
          <dgm:animLvl val="lvl"/>
          <dgm:resizeHandles val="exact"/>
        </dgm:presLayoutVars>
      </dgm:prSet>
      <dgm:spPr/>
      <dgm:t>
        <a:bodyPr/>
        <a:lstStyle/>
        <a:p>
          <a:endParaRPr lang="en-US"/>
        </a:p>
      </dgm:t>
    </dgm:pt>
    <dgm:pt modelId="{4E512CFC-F5E6-4829-8C41-5762B34838B8}" type="pres">
      <dgm:prSet presAssocID="{9F6A5233-562F-4D5C-BD24-AC2E2B507761}" presName="composite" presStyleCnt="0"/>
      <dgm:spPr/>
    </dgm:pt>
    <dgm:pt modelId="{A1DEA64F-7E8D-49F6-90BF-5B76B3C3AA66}" type="pres">
      <dgm:prSet presAssocID="{9F6A5233-562F-4D5C-BD24-AC2E2B507761}" presName="parTx" presStyleLbl="alignNode1" presStyleIdx="0" presStyleCnt="4">
        <dgm:presLayoutVars>
          <dgm:chMax val="0"/>
          <dgm:chPref val="0"/>
          <dgm:bulletEnabled val="1"/>
        </dgm:presLayoutVars>
      </dgm:prSet>
      <dgm:spPr/>
      <dgm:t>
        <a:bodyPr/>
        <a:lstStyle/>
        <a:p>
          <a:endParaRPr lang="en-US"/>
        </a:p>
      </dgm:t>
    </dgm:pt>
    <dgm:pt modelId="{A9543691-62F5-4815-BEC7-BA2A26E0135B}" type="pres">
      <dgm:prSet presAssocID="{9F6A5233-562F-4D5C-BD24-AC2E2B507761}" presName="desTx" presStyleLbl="alignAccFollowNode1" presStyleIdx="0" presStyleCnt="4">
        <dgm:presLayoutVars>
          <dgm:bulletEnabled val="1"/>
        </dgm:presLayoutVars>
      </dgm:prSet>
      <dgm:spPr/>
      <dgm:t>
        <a:bodyPr/>
        <a:lstStyle/>
        <a:p>
          <a:endParaRPr lang="en-US"/>
        </a:p>
      </dgm:t>
    </dgm:pt>
    <dgm:pt modelId="{A3585F47-2819-4DBD-B7F6-FFA24238494E}" type="pres">
      <dgm:prSet presAssocID="{B25F5B17-5AA5-49D3-9720-41375A1C7CF7}" presName="space" presStyleCnt="0"/>
      <dgm:spPr/>
    </dgm:pt>
    <dgm:pt modelId="{AC9D5ACB-82EB-47DB-84EE-3CFF97CBCDC0}" type="pres">
      <dgm:prSet presAssocID="{7354E1C4-48DD-4F49-B3F5-FDF23016D6BC}" presName="composite" presStyleCnt="0"/>
      <dgm:spPr/>
    </dgm:pt>
    <dgm:pt modelId="{53A87D5D-5EE4-4284-890D-31A265CB007F}" type="pres">
      <dgm:prSet presAssocID="{7354E1C4-48DD-4F49-B3F5-FDF23016D6BC}" presName="parTx" presStyleLbl="alignNode1" presStyleIdx="1" presStyleCnt="4">
        <dgm:presLayoutVars>
          <dgm:chMax val="0"/>
          <dgm:chPref val="0"/>
          <dgm:bulletEnabled val="1"/>
        </dgm:presLayoutVars>
      </dgm:prSet>
      <dgm:spPr/>
      <dgm:t>
        <a:bodyPr/>
        <a:lstStyle/>
        <a:p>
          <a:endParaRPr lang="en-US"/>
        </a:p>
      </dgm:t>
    </dgm:pt>
    <dgm:pt modelId="{565D6B44-A606-436B-A3B7-14C672DD2DF5}" type="pres">
      <dgm:prSet presAssocID="{7354E1C4-48DD-4F49-B3F5-FDF23016D6BC}" presName="desTx" presStyleLbl="alignAccFollowNode1" presStyleIdx="1" presStyleCnt="4">
        <dgm:presLayoutVars>
          <dgm:bulletEnabled val="1"/>
        </dgm:presLayoutVars>
      </dgm:prSet>
      <dgm:spPr/>
      <dgm:t>
        <a:bodyPr/>
        <a:lstStyle/>
        <a:p>
          <a:endParaRPr lang="en-US"/>
        </a:p>
      </dgm:t>
    </dgm:pt>
    <dgm:pt modelId="{5192C659-1574-466A-931E-EF58F4A95D6C}" type="pres">
      <dgm:prSet presAssocID="{0BE6F02C-B83A-48AB-8F5B-6918C6610343}" presName="space" presStyleCnt="0"/>
      <dgm:spPr/>
    </dgm:pt>
    <dgm:pt modelId="{367F4C34-A535-416F-82DF-A7A3457D9E74}" type="pres">
      <dgm:prSet presAssocID="{C59BF87B-D281-4999-BBB0-74599633EFCA}" presName="composite" presStyleCnt="0"/>
      <dgm:spPr/>
    </dgm:pt>
    <dgm:pt modelId="{9F6B544E-8EE7-4D3F-9B14-482460B48353}" type="pres">
      <dgm:prSet presAssocID="{C59BF87B-D281-4999-BBB0-74599633EFCA}" presName="parTx" presStyleLbl="alignNode1" presStyleIdx="2" presStyleCnt="4">
        <dgm:presLayoutVars>
          <dgm:chMax val="0"/>
          <dgm:chPref val="0"/>
          <dgm:bulletEnabled val="1"/>
        </dgm:presLayoutVars>
      </dgm:prSet>
      <dgm:spPr/>
      <dgm:t>
        <a:bodyPr/>
        <a:lstStyle/>
        <a:p>
          <a:endParaRPr lang="en-US"/>
        </a:p>
      </dgm:t>
    </dgm:pt>
    <dgm:pt modelId="{919AEC38-F784-4FDD-923B-C9FD7D9DD8C4}" type="pres">
      <dgm:prSet presAssocID="{C59BF87B-D281-4999-BBB0-74599633EFCA}" presName="desTx" presStyleLbl="alignAccFollowNode1" presStyleIdx="2" presStyleCnt="4">
        <dgm:presLayoutVars>
          <dgm:bulletEnabled val="1"/>
        </dgm:presLayoutVars>
      </dgm:prSet>
      <dgm:spPr/>
      <dgm:t>
        <a:bodyPr/>
        <a:lstStyle/>
        <a:p>
          <a:endParaRPr lang="en-US"/>
        </a:p>
      </dgm:t>
    </dgm:pt>
    <dgm:pt modelId="{C77C0929-E5C3-43B8-86EF-2B75FB26F7C7}" type="pres">
      <dgm:prSet presAssocID="{A28EE499-4A2E-4D93-84E3-2C886200D5AB}" presName="space" presStyleCnt="0"/>
      <dgm:spPr/>
    </dgm:pt>
    <dgm:pt modelId="{9868A304-4162-4DF8-9D8D-20DD46B43426}" type="pres">
      <dgm:prSet presAssocID="{6BCF4613-3688-4074-9082-C89B0FAA11D7}" presName="composite" presStyleCnt="0"/>
      <dgm:spPr/>
    </dgm:pt>
    <dgm:pt modelId="{64BAA471-F41E-4395-AA0B-5A021DC265A0}" type="pres">
      <dgm:prSet presAssocID="{6BCF4613-3688-4074-9082-C89B0FAA11D7}" presName="parTx" presStyleLbl="alignNode1" presStyleIdx="3" presStyleCnt="4" custLinFactNeighborX="-6467" custLinFactNeighborY="-3372">
        <dgm:presLayoutVars>
          <dgm:chMax val="0"/>
          <dgm:chPref val="0"/>
          <dgm:bulletEnabled val="1"/>
        </dgm:presLayoutVars>
      </dgm:prSet>
      <dgm:spPr/>
      <dgm:t>
        <a:bodyPr/>
        <a:lstStyle/>
        <a:p>
          <a:endParaRPr lang="en-US"/>
        </a:p>
      </dgm:t>
    </dgm:pt>
    <dgm:pt modelId="{F3C30FAB-F34C-4875-9556-F2675A54EC89}" type="pres">
      <dgm:prSet presAssocID="{6BCF4613-3688-4074-9082-C89B0FAA11D7}" presName="desTx" presStyleLbl="alignAccFollowNode1" presStyleIdx="3" presStyleCnt="4" custLinFactNeighborX="-6467" custLinFactNeighborY="-188">
        <dgm:presLayoutVars>
          <dgm:bulletEnabled val="1"/>
        </dgm:presLayoutVars>
      </dgm:prSet>
      <dgm:spPr/>
      <dgm:t>
        <a:bodyPr/>
        <a:lstStyle/>
        <a:p>
          <a:endParaRPr lang="en-US"/>
        </a:p>
      </dgm:t>
    </dgm:pt>
  </dgm:ptLst>
  <dgm:cxnLst>
    <dgm:cxn modelId="{B6913AC4-5AE7-4EB1-A584-BFF5EC5E7E1A}" srcId="{9F6A5233-562F-4D5C-BD24-AC2E2B507761}" destId="{E09050FE-0F81-4C78-8B14-9755971D0115}" srcOrd="1" destOrd="0" parTransId="{D8E28EF5-160E-4CAE-A6DF-324F7EB92024}" sibTransId="{29D04896-3862-4A2C-B3F9-67A8DDB58C28}"/>
    <dgm:cxn modelId="{E6A3842C-2353-445F-8ABA-5F881779FCCE}" type="presOf" srcId="{7354E1C4-48DD-4F49-B3F5-FDF23016D6BC}" destId="{53A87D5D-5EE4-4284-890D-31A265CB007F}" srcOrd="0" destOrd="0" presId="urn:microsoft.com/office/officeart/2005/8/layout/hList1"/>
    <dgm:cxn modelId="{FCF2CA19-285A-45E9-8921-A6E68C363D5F}" srcId="{C59BF87B-D281-4999-BBB0-74599633EFCA}" destId="{F1205EF8-C12D-4905-8039-23A08ED384FC}" srcOrd="1" destOrd="0" parTransId="{73E4CD09-DDC4-40CC-B06B-8FA3A197536D}" sibTransId="{4B3BEB58-C0EA-497F-8846-B07656DD990F}"/>
    <dgm:cxn modelId="{1E5F0D2F-E5A3-4A34-B703-4AA9899F7498}" type="presOf" srcId="{D787D536-FEFF-404E-8CA4-8725AE4FD430}" destId="{F3C30FAB-F34C-4875-9556-F2675A54EC89}" srcOrd="0" destOrd="1" presId="urn:microsoft.com/office/officeart/2005/8/layout/hList1"/>
    <dgm:cxn modelId="{CE371482-266D-4571-A851-61078A2B8518}" srcId="{C59BF87B-D281-4999-BBB0-74599633EFCA}" destId="{6A8DF48F-665A-44A0-AE1A-44B842869B6B}" srcOrd="0" destOrd="0" parTransId="{859C5560-D59F-4D2A-BD46-639271C481FE}" sibTransId="{34806E94-F573-414A-9B05-F71BB5BB9EC9}"/>
    <dgm:cxn modelId="{21750649-85B5-45F9-AD4F-C15260286353}" srcId="{C59BF87B-D281-4999-BBB0-74599633EFCA}" destId="{1A376FE5-FBA0-4BC7-9E01-7CAD3274CF6D}" srcOrd="3" destOrd="0" parTransId="{1E7BF0FE-1884-4CC2-9EAF-72E7C139A22A}" sibTransId="{991A8912-A10A-462D-AB99-F7689758A57F}"/>
    <dgm:cxn modelId="{05D66A50-88D0-4E03-8957-BEAF107C69FB}" type="presOf" srcId="{889CC3E3-2A08-484C-88D6-87C718D26E0B}" destId="{565D6B44-A606-436B-A3B7-14C672DD2DF5}" srcOrd="0" destOrd="1" presId="urn:microsoft.com/office/officeart/2005/8/layout/hList1"/>
    <dgm:cxn modelId="{7825C8C2-8834-4324-AF05-473C7E5DCB49}" type="presOf" srcId="{8B36D4CC-A7E3-4FC6-823A-4911E95C7011}" destId="{F3C30FAB-F34C-4875-9556-F2675A54EC89}" srcOrd="0" destOrd="2" presId="urn:microsoft.com/office/officeart/2005/8/layout/hList1"/>
    <dgm:cxn modelId="{5BE36412-BFE8-4826-8B5B-045E3D1CC2B3}" type="presOf" srcId="{E794A01E-24BB-4ED2-8447-8327D49A6A64}" destId="{A9543691-62F5-4815-BEC7-BA2A26E0135B}" srcOrd="0" destOrd="3" presId="urn:microsoft.com/office/officeart/2005/8/layout/hList1"/>
    <dgm:cxn modelId="{66340B1A-1C3E-408E-A0AA-FA4C483FE021}" srcId="{7354E1C4-48DD-4F49-B3F5-FDF23016D6BC}" destId="{6196D9F6-0176-4E11-915C-BEDA92308FAB}" srcOrd="0" destOrd="0" parTransId="{4A417920-A410-4BBD-A755-6FD75E0B42B2}" sibTransId="{1D912059-2989-42E1-8622-872FB4D4D2AE}"/>
    <dgm:cxn modelId="{7E255830-0ED3-499F-8C56-621C1F748985}" srcId="{C59BF87B-D281-4999-BBB0-74599633EFCA}" destId="{51EDE58E-B12E-4B7B-98FF-0097D04B4A5D}" srcOrd="2" destOrd="0" parTransId="{B7FA4B39-AC1A-424C-8D89-06120058A1E1}" sibTransId="{6A46A3EC-CA58-489C-B49F-B1FD7AAF6701}"/>
    <dgm:cxn modelId="{DE0F020A-CD15-44B0-92AC-3D6491E4ED02}" type="presOf" srcId="{6A8DF48F-665A-44A0-AE1A-44B842869B6B}" destId="{919AEC38-F784-4FDD-923B-C9FD7D9DD8C4}" srcOrd="0" destOrd="0" presId="urn:microsoft.com/office/officeart/2005/8/layout/hList1"/>
    <dgm:cxn modelId="{29F336BD-1E5F-49F4-8371-D4FCD6BC1A2B}" srcId="{DC5D9B53-F964-43ED-8CF9-2F25570EFC5F}" destId="{C59BF87B-D281-4999-BBB0-74599633EFCA}" srcOrd="2" destOrd="0" parTransId="{A06B9091-8D24-480A-A325-63640A840265}" sibTransId="{A28EE499-4A2E-4D93-84E3-2C886200D5AB}"/>
    <dgm:cxn modelId="{1DA4811D-BF6B-4787-9D22-ADB23FACB067}" type="presOf" srcId="{AF7D9DF7-61F7-4E35-9318-07992B50E8BE}" destId="{A9543691-62F5-4815-BEC7-BA2A26E0135B}" srcOrd="0" destOrd="2" presId="urn:microsoft.com/office/officeart/2005/8/layout/hList1"/>
    <dgm:cxn modelId="{7B09636A-B4D3-44D0-95F5-3D65086ACFBE}" type="presOf" srcId="{C59BF87B-D281-4999-BBB0-74599633EFCA}" destId="{9F6B544E-8EE7-4D3F-9B14-482460B48353}" srcOrd="0" destOrd="0" presId="urn:microsoft.com/office/officeart/2005/8/layout/hList1"/>
    <dgm:cxn modelId="{4B2B3D29-7139-4B1A-92F3-B9F21A3A3F27}" type="presOf" srcId="{F4EB4D10-64C4-48CB-954A-21D29CE93266}" destId="{F3C30FAB-F34C-4875-9556-F2675A54EC89}" srcOrd="0" destOrd="0" presId="urn:microsoft.com/office/officeart/2005/8/layout/hList1"/>
    <dgm:cxn modelId="{7CA09E1F-5EC7-4066-A669-CFBFF825D425}" type="presOf" srcId="{51EDE58E-B12E-4B7B-98FF-0097D04B4A5D}" destId="{919AEC38-F784-4FDD-923B-C9FD7D9DD8C4}" srcOrd="0" destOrd="2" presId="urn:microsoft.com/office/officeart/2005/8/layout/hList1"/>
    <dgm:cxn modelId="{C953AB57-45E0-4719-82A8-F20D91FA1E78}" srcId="{6BCF4613-3688-4074-9082-C89B0FAA11D7}" destId="{8B36D4CC-A7E3-4FC6-823A-4911E95C7011}" srcOrd="2" destOrd="0" parTransId="{01352B2B-13EC-4473-B613-75C2AF4EDCFB}" sibTransId="{15129E4A-DB9F-4FC9-A24E-A1D9121F3318}"/>
    <dgm:cxn modelId="{DA8923C9-8D49-412A-B281-7166C2E0D1D6}" type="presOf" srcId="{6196D9F6-0176-4E11-915C-BEDA92308FAB}" destId="{565D6B44-A606-436B-A3B7-14C672DD2DF5}" srcOrd="0" destOrd="0" presId="urn:microsoft.com/office/officeart/2005/8/layout/hList1"/>
    <dgm:cxn modelId="{945B89FE-249B-415F-A971-735D5C87E995}" type="presOf" srcId="{E09050FE-0F81-4C78-8B14-9755971D0115}" destId="{A9543691-62F5-4815-BEC7-BA2A26E0135B}" srcOrd="0" destOrd="1" presId="urn:microsoft.com/office/officeart/2005/8/layout/hList1"/>
    <dgm:cxn modelId="{6347B0A2-3DFA-487E-A1A2-A93992B91F02}" type="presOf" srcId="{F1205EF8-C12D-4905-8039-23A08ED384FC}" destId="{919AEC38-F784-4FDD-923B-C9FD7D9DD8C4}" srcOrd="0" destOrd="1" presId="urn:microsoft.com/office/officeart/2005/8/layout/hList1"/>
    <dgm:cxn modelId="{1D572624-F7B8-44C0-A227-CF3CF94F8262}" srcId="{6BCF4613-3688-4074-9082-C89B0FAA11D7}" destId="{F4EB4D10-64C4-48CB-954A-21D29CE93266}" srcOrd="0" destOrd="0" parTransId="{129FA55C-7A39-4234-AE57-0B6AF10A4F87}" sibTransId="{2310FE22-356F-49EE-B52F-881DBB63BAD2}"/>
    <dgm:cxn modelId="{71700082-90FA-4211-85E5-80CEB2DB405A}" type="presOf" srcId="{6BCF4613-3688-4074-9082-C89B0FAA11D7}" destId="{64BAA471-F41E-4395-AA0B-5A021DC265A0}" srcOrd="0" destOrd="0" presId="urn:microsoft.com/office/officeart/2005/8/layout/hList1"/>
    <dgm:cxn modelId="{61880CE9-93B8-4DAB-A49A-24C2B6C9B241}" type="presOf" srcId="{DC5D9B53-F964-43ED-8CF9-2F25570EFC5F}" destId="{9EE2CB0B-A049-41ED-BE11-728AAF769D28}" srcOrd="0" destOrd="0" presId="urn:microsoft.com/office/officeart/2005/8/layout/hList1"/>
    <dgm:cxn modelId="{E1B6A288-B25B-4CA8-B137-32657B84D180}" srcId="{DC5D9B53-F964-43ED-8CF9-2F25570EFC5F}" destId="{6BCF4613-3688-4074-9082-C89B0FAA11D7}" srcOrd="3" destOrd="0" parTransId="{E23B0238-67F2-42E7-B2FE-9D5E73EECB2E}" sibTransId="{657FB54B-0256-4F1C-8BBA-767EB7B98B51}"/>
    <dgm:cxn modelId="{E0C5C302-ED7F-4050-A828-A89ED7C689A0}" srcId="{DC5D9B53-F964-43ED-8CF9-2F25570EFC5F}" destId="{9F6A5233-562F-4D5C-BD24-AC2E2B507761}" srcOrd="0" destOrd="0" parTransId="{A25576F5-1EB2-438E-84C3-F5DF661D69D2}" sibTransId="{B25F5B17-5AA5-49D3-9720-41375A1C7CF7}"/>
    <dgm:cxn modelId="{FBA46CFB-574D-4621-96C1-C8A33688B8C3}" srcId="{9F6A5233-562F-4D5C-BD24-AC2E2B507761}" destId="{E794A01E-24BB-4ED2-8447-8327D49A6A64}" srcOrd="3" destOrd="0" parTransId="{C6B24175-9D30-4F27-A80E-1D7B745E9912}" sibTransId="{D0214913-06DC-4051-B90E-46BF0CEA1B6C}"/>
    <dgm:cxn modelId="{EAEAE8DE-B4F5-4FB7-9579-4C2083A2956D}" type="presOf" srcId="{9F6A5233-562F-4D5C-BD24-AC2E2B507761}" destId="{A1DEA64F-7E8D-49F6-90BF-5B76B3C3AA66}" srcOrd="0" destOrd="0" presId="urn:microsoft.com/office/officeart/2005/8/layout/hList1"/>
    <dgm:cxn modelId="{FF2E7B6F-4DDB-48A2-A6B4-83852E633BB0}" srcId="{7354E1C4-48DD-4F49-B3F5-FDF23016D6BC}" destId="{889CC3E3-2A08-484C-88D6-87C718D26E0B}" srcOrd="1" destOrd="0" parTransId="{319551A1-1B40-4D64-98CE-3C641222F56B}" sibTransId="{DDCF5A48-922C-4721-83F7-9AF82186A413}"/>
    <dgm:cxn modelId="{7565B9B1-673D-4861-A7C5-06282F3FBC44}" srcId="{9F6A5233-562F-4D5C-BD24-AC2E2B507761}" destId="{90E8063D-2FFB-4B91-A9A6-2A189A37166D}" srcOrd="0" destOrd="0" parTransId="{9B9786DD-7B5F-4A99-86BA-2CEB97850A2E}" sibTransId="{4114005C-9FE0-4A61-BAC4-DDDE9D5BDD87}"/>
    <dgm:cxn modelId="{D835935E-6B6E-4C08-BBB3-00DAE42C9199}" srcId="{DC5D9B53-F964-43ED-8CF9-2F25570EFC5F}" destId="{7354E1C4-48DD-4F49-B3F5-FDF23016D6BC}" srcOrd="1" destOrd="0" parTransId="{AE945FAE-AC93-40BF-B6CC-E506E6158161}" sibTransId="{0BE6F02C-B83A-48AB-8F5B-6918C6610343}"/>
    <dgm:cxn modelId="{208890F5-FE68-4548-BF25-724156A285D3}" srcId="{6BCF4613-3688-4074-9082-C89B0FAA11D7}" destId="{D787D536-FEFF-404E-8CA4-8725AE4FD430}" srcOrd="1" destOrd="0" parTransId="{BCB6CC10-2A86-42F0-966E-2666C76C0438}" sibTransId="{D7411E80-D982-464C-8FBD-6A464C09BDDF}"/>
    <dgm:cxn modelId="{2FD41FC3-C337-4700-9667-483006209300}" type="presOf" srcId="{1A376FE5-FBA0-4BC7-9E01-7CAD3274CF6D}" destId="{919AEC38-F784-4FDD-923B-C9FD7D9DD8C4}" srcOrd="0" destOrd="3" presId="urn:microsoft.com/office/officeart/2005/8/layout/hList1"/>
    <dgm:cxn modelId="{31DBEF7F-40A6-47CA-9E8A-9F9C67CFB8B8}" srcId="{9F6A5233-562F-4D5C-BD24-AC2E2B507761}" destId="{AF7D9DF7-61F7-4E35-9318-07992B50E8BE}" srcOrd="2" destOrd="0" parTransId="{853F8661-AC82-41D0-8C8C-EC73246715B3}" sibTransId="{8A86C90A-1B91-40CF-8FE9-9B61ABA517B2}"/>
    <dgm:cxn modelId="{81C92B0A-DEFA-4155-A59B-A26CB18EDF80}" type="presOf" srcId="{90E8063D-2FFB-4B91-A9A6-2A189A37166D}" destId="{A9543691-62F5-4815-BEC7-BA2A26E0135B}" srcOrd="0" destOrd="0" presId="urn:microsoft.com/office/officeart/2005/8/layout/hList1"/>
    <dgm:cxn modelId="{019777F3-32C0-412A-B31A-3E4E94F8C492}" type="presParOf" srcId="{9EE2CB0B-A049-41ED-BE11-728AAF769D28}" destId="{4E512CFC-F5E6-4829-8C41-5762B34838B8}" srcOrd="0" destOrd="0" presId="urn:microsoft.com/office/officeart/2005/8/layout/hList1"/>
    <dgm:cxn modelId="{8B13008D-CA91-4CB0-B791-0378F8FB27F0}" type="presParOf" srcId="{4E512CFC-F5E6-4829-8C41-5762B34838B8}" destId="{A1DEA64F-7E8D-49F6-90BF-5B76B3C3AA66}" srcOrd="0" destOrd="0" presId="urn:microsoft.com/office/officeart/2005/8/layout/hList1"/>
    <dgm:cxn modelId="{A7862351-DC0F-4F40-A936-1D43EE1D43B7}" type="presParOf" srcId="{4E512CFC-F5E6-4829-8C41-5762B34838B8}" destId="{A9543691-62F5-4815-BEC7-BA2A26E0135B}" srcOrd="1" destOrd="0" presId="urn:microsoft.com/office/officeart/2005/8/layout/hList1"/>
    <dgm:cxn modelId="{463D253E-C57B-40ED-91FC-DFC0908476C2}" type="presParOf" srcId="{9EE2CB0B-A049-41ED-BE11-728AAF769D28}" destId="{A3585F47-2819-4DBD-B7F6-FFA24238494E}" srcOrd="1" destOrd="0" presId="urn:microsoft.com/office/officeart/2005/8/layout/hList1"/>
    <dgm:cxn modelId="{553BCE7A-3E6D-4DFD-93F0-D90C9D8D9E97}" type="presParOf" srcId="{9EE2CB0B-A049-41ED-BE11-728AAF769D28}" destId="{AC9D5ACB-82EB-47DB-84EE-3CFF97CBCDC0}" srcOrd="2" destOrd="0" presId="urn:microsoft.com/office/officeart/2005/8/layout/hList1"/>
    <dgm:cxn modelId="{7A74F293-E7AD-4CD1-8BF4-96B1C1DB8F8D}" type="presParOf" srcId="{AC9D5ACB-82EB-47DB-84EE-3CFF97CBCDC0}" destId="{53A87D5D-5EE4-4284-890D-31A265CB007F}" srcOrd="0" destOrd="0" presId="urn:microsoft.com/office/officeart/2005/8/layout/hList1"/>
    <dgm:cxn modelId="{CDA94ABE-3D35-4DD3-B477-5EA19A65754C}" type="presParOf" srcId="{AC9D5ACB-82EB-47DB-84EE-3CFF97CBCDC0}" destId="{565D6B44-A606-436B-A3B7-14C672DD2DF5}" srcOrd="1" destOrd="0" presId="urn:microsoft.com/office/officeart/2005/8/layout/hList1"/>
    <dgm:cxn modelId="{36229945-8949-4CF0-AB20-A9A7E06FC10F}" type="presParOf" srcId="{9EE2CB0B-A049-41ED-BE11-728AAF769D28}" destId="{5192C659-1574-466A-931E-EF58F4A95D6C}" srcOrd="3" destOrd="0" presId="urn:microsoft.com/office/officeart/2005/8/layout/hList1"/>
    <dgm:cxn modelId="{020933D6-4329-4359-A8EC-D19776F5946F}" type="presParOf" srcId="{9EE2CB0B-A049-41ED-BE11-728AAF769D28}" destId="{367F4C34-A535-416F-82DF-A7A3457D9E74}" srcOrd="4" destOrd="0" presId="urn:microsoft.com/office/officeart/2005/8/layout/hList1"/>
    <dgm:cxn modelId="{FAA9286A-33EB-4806-82A6-84CDDA8078AA}" type="presParOf" srcId="{367F4C34-A535-416F-82DF-A7A3457D9E74}" destId="{9F6B544E-8EE7-4D3F-9B14-482460B48353}" srcOrd="0" destOrd="0" presId="urn:microsoft.com/office/officeart/2005/8/layout/hList1"/>
    <dgm:cxn modelId="{788D61A4-6DDB-4C7C-AEC5-00E393A651EB}" type="presParOf" srcId="{367F4C34-A535-416F-82DF-A7A3457D9E74}" destId="{919AEC38-F784-4FDD-923B-C9FD7D9DD8C4}" srcOrd="1" destOrd="0" presId="urn:microsoft.com/office/officeart/2005/8/layout/hList1"/>
    <dgm:cxn modelId="{22B250C3-BB7F-4806-96FD-4F9330C9766B}" type="presParOf" srcId="{9EE2CB0B-A049-41ED-BE11-728AAF769D28}" destId="{C77C0929-E5C3-43B8-86EF-2B75FB26F7C7}" srcOrd="5" destOrd="0" presId="urn:microsoft.com/office/officeart/2005/8/layout/hList1"/>
    <dgm:cxn modelId="{72E95AB6-8C97-4A5E-A968-6253FCC4F469}" type="presParOf" srcId="{9EE2CB0B-A049-41ED-BE11-728AAF769D28}" destId="{9868A304-4162-4DF8-9D8D-20DD46B43426}" srcOrd="6" destOrd="0" presId="urn:microsoft.com/office/officeart/2005/8/layout/hList1"/>
    <dgm:cxn modelId="{1BE49469-2672-484B-AA41-F02F4B49BA6D}" type="presParOf" srcId="{9868A304-4162-4DF8-9D8D-20DD46B43426}" destId="{64BAA471-F41E-4395-AA0B-5A021DC265A0}" srcOrd="0" destOrd="0" presId="urn:microsoft.com/office/officeart/2005/8/layout/hList1"/>
    <dgm:cxn modelId="{1C8DB853-966F-4BA6-9396-54D2538051B6}" type="presParOf" srcId="{9868A304-4162-4DF8-9D8D-20DD46B43426}" destId="{F3C30FAB-F34C-4875-9556-F2675A54EC8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3F3DF-A65E-45C5-875B-7584384FD4C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5FABEDB-EE3E-4FC3-B01A-B1DB577D00D2}">
      <dgm:prSet phldrT="[Text]" custT="1"/>
      <dgm:spPr/>
      <dgm:t>
        <a:bodyPr/>
        <a:lstStyle/>
        <a:p>
          <a:r>
            <a:rPr lang="en-US" sz="1600" dirty="0" smtClean="0"/>
            <a:t>Environmental protection</a:t>
          </a:r>
          <a:endParaRPr lang="en-US" sz="1600" dirty="0"/>
        </a:p>
      </dgm:t>
    </dgm:pt>
    <dgm:pt modelId="{D28F7A20-1CFC-408E-B23B-7E66C60C4B56}" type="parTrans" cxnId="{F47AD8B0-6DA5-4A9F-958D-9426D7F5CC32}">
      <dgm:prSet/>
      <dgm:spPr/>
      <dgm:t>
        <a:bodyPr/>
        <a:lstStyle/>
        <a:p>
          <a:endParaRPr lang="en-US"/>
        </a:p>
      </dgm:t>
    </dgm:pt>
    <dgm:pt modelId="{3FE6902A-4F5A-4FB0-98D8-A9C74E715963}" type="sibTrans" cxnId="{F47AD8B0-6DA5-4A9F-958D-9426D7F5CC32}">
      <dgm:prSet/>
      <dgm:spPr/>
      <dgm:t>
        <a:bodyPr/>
        <a:lstStyle/>
        <a:p>
          <a:endParaRPr lang="en-US"/>
        </a:p>
      </dgm:t>
    </dgm:pt>
    <dgm:pt modelId="{26FBB824-5AA0-4808-8FDE-13DEDCF7FD16}">
      <dgm:prSet phldrT="[Text]"/>
      <dgm:spPr/>
      <dgm:t>
        <a:bodyPr/>
        <a:lstStyle/>
        <a:p>
          <a:r>
            <a:rPr lang="en-US" dirty="0" smtClean="0"/>
            <a:t>Land conservation</a:t>
          </a:r>
          <a:endParaRPr lang="en-US" dirty="0"/>
        </a:p>
      </dgm:t>
    </dgm:pt>
    <dgm:pt modelId="{0E2594A3-5840-4666-AC53-103EED5842C6}" type="parTrans" cxnId="{F62DA469-056C-424C-91EF-06B2DB5D49FE}">
      <dgm:prSet/>
      <dgm:spPr/>
      <dgm:t>
        <a:bodyPr/>
        <a:lstStyle/>
        <a:p>
          <a:endParaRPr lang="en-US"/>
        </a:p>
      </dgm:t>
    </dgm:pt>
    <dgm:pt modelId="{343CAE06-169D-4A2C-8239-A13396AB1472}" type="sibTrans" cxnId="{F62DA469-056C-424C-91EF-06B2DB5D49FE}">
      <dgm:prSet/>
      <dgm:spPr/>
      <dgm:t>
        <a:bodyPr/>
        <a:lstStyle/>
        <a:p>
          <a:endParaRPr lang="en-US"/>
        </a:p>
      </dgm:t>
    </dgm:pt>
    <dgm:pt modelId="{35A26990-FF5C-499C-803D-F23B3AFA1E0D}">
      <dgm:prSet phldrT="[Text]" custT="1"/>
      <dgm:spPr/>
      <dgm:t>
        <a:bodyPr/>
        <a:lstStyle/>
        <a:p>
          <a:r>
            <a:rPr lang="en-US" sz="1600" dirty="0" smtClean="0"/>
            <a:t>Public safety &amp; justice</a:t>
          </a:r>
          <a:endParaRPr lang="en-US" sz="1600" dirty="0"/>
        </a:p>
      </dgm:t>
    </dgm:pt>
    <dgm:pt modelId="{10400AA7-DEF2-4A83-A2AC-86D6DC55C6D5}" type="parTrans" cxnId="{ABA25281-A394-4189-BA82-00C24E9B54C8}">
      <dgm:prSet/>
      <dgm:spPr/>
      <dgm:t>
        <a:bodyPr/>
        <a:lstStyle/>
        <a:p>
          <a:endParaRPr lang="en-US"/>
        </a:p>
      </dgm:t>
    </dgm:pt>
    <dgm:pt modelId="{13EF6DE6-3015-4B36-B2EA-F3481F9C179B}" type="sibTrans" cxnId="{ABA25281-A394-4189-BA82-00C24E9B54C8}">
      <dgm:prSet/>
      <dgm:spPr/>
      <dgm:t>
        <a:bodyPr/>
        <a:lstStyle/>
        <a:p>
          <a:endParaRPr lang="en-US"/>
        </a:p>
      </dgm:t>
    </dgm:pt>
    <dgm:pt modelId="{385842EC-EF09-4312-9DA6-8E1962BCF8A2}">
      <dgm:prSet phldrT="[Text]"/>
      <dgm:spPr/>
      <dgm:t>
        <a:bodyPr/>
        <a:lstStyle/>
        <a:p>
          <a:r>
            <a:rPr lang="en-US" dirty="0" smtClean="0"/>
            <a:t>Court system</a:t>
          </a:r>
          <a:endParaRPr lang="en-US" dirty="0"/>
        </a:p>
      </dgm:t>
    </dgm:pt>
    <dgm:pt modelId="{6F1478FD-690D-420E-9EA4-C8AA4E97B159}" type="parTrans" cxnId="{9F1B61CD-57BF-4257-B759-2B67A587D6DA}">
      <dgm:prSet/>
      <dgm:spPr/>
      <dgm:t>
        <a:bodyPr/>
        <a:lstStyle/>
        <a:p>
          <a:endParaRPr lang="en-US"/>
        </a:p>
      </dgm:t>
    </dgm:pt>
    <dgm:pt modelId="{96AA2ACB-43AC-44CD-9F7D-88B350670D04}" type="sibTrans" cxnId="{9F1B61CD-57BF-4257-B759-2B67A587D6DA}">
      <dgm:prSet/>
      <dgm:spPr/>
      <dgm:t>
        <a:bodyPr/>
        <a:lstStyle/>
        <a:p>
          <a:endParaRPr lang="en-US"/>
        </a:p>
      </dgm:t>
    </dgm:pt>
    <dgm:pt modelId="{F1AB3825-375D-4566-9728-D4DD4995664B}">
      <dgm:prSet phldrT="[Text]" custT="1"/>
      <dgm:spPr/>
      <dgm:t>
        <a:bodyPr/>
        <a:lstStyle/>
        <a:p>
          <a:r>
            <a:rPr lang="en-US" sz="1500" dirty="0" smtClean="0"/>
            <a:t>Economic &amp; workforce development</a:t>
          </a:r>
          <a:endParaRPr lang="en-US" sz="1500" dirty="0"/>
        </a:p>
      </dgm:t>
    </dgm:pt>
    <dgm:pt modelId="{564EE5DF-C824-442D-AB78-F07493D1190D}" type="parTrans" cxnId="{A09D6FBA-0D87-4AFD-873C-9EE96792DDE1}">
      <dgm:prSet/>
      <dgm:spPr/>
      <dgm:t>
        <a:bodyPr/>
        <a:lstStyle/>
        <a:p>
          <a:endParaRPr lang="en-US"/>
        </a:p>
      </dgm:t>
    </dgm:pt>
    <dgm:pt modelId="{B63E7532-D2DC-4028-BC82-69B34BD37CEE}" type="sibTrans" cxnId="{A09D6FBA-0D87-4AFD-873C-9EE96792DDE1}">
      <dgm:prSet/>
      <dgm:spPr/>
      <dgm:t>
        <a:bodyPr/>
        <a:lstStyle/>
        <a:p>
          <a:endParaRPr lang="en-US"/>
        </a:p>
      </dgm:t>
    </dgm:pt>
    <dgm:pt modelId="{16F81DAB-96E7-426A-A4DE-E280844F7178}">
      <dgm:prSet phldrT="[Text]"/>
      <dgm:spPr/>
      <dgm:t>
        <a:bodyPr/>
        <a:lstStyle/>
        <a:p>
          <a:r>
            <a:rPr lang="en-US" dirty="0" smtClean="0"/>
            <a:t>Small business development</a:t>
          </a:r>
          <a:endParaRPr lang="en-US" dirty="0"/>
        </a:p>
      </dgm:t>
    </dgm:pt>
    <dgm:pt modelId="{CC9A031A-4B62-4750-9290-27F4F2237A56}" type="parTrans" cxnId="{058DA5D5-2B79-424A-A4F8-E62461D0AF8B}">
      <dgm:prSet/>
      <dgm:spPr/>
      <dgm:t>
        <a:bodyPr/>
        <a:lstStyle/>
        <a:p>
          <a:endParaRPr lang="en-US"/>
        </a:p>
      </dgm:t>
    </dgm:pt>
    <dgm:pt modelId="{CC68D436-E3F0-4D15-AF75-0009FBF39C07}" type="sibTrans" cxnId="{058DA5D5-2B79-424A-A4F8-E62461D0AF8B}">
      <dgm:prSet/>
      <dgm:spPr/>
      <dgm:t>
        <a:bodyPr/>
        <a:lstStyle/>
        <a:p>
          <a:endParaRPr lang="en-US"/>
        </a:p>
      </dgm:t>
    </dgm:pt>
    <dgm:pt modelId="{E7516881-6491-4285-BFD3-3BB86EB689BC}">
      <dgm:prSet phldrT="[Text]"/>
      <dgm:spPr/>
      <dgm:t>
        <a:bodyPr/>
        <a:lstStyle/>
        <a:p>
          <a:r>
            <a:rPr lang="en-US" dirty="0" smtClean="0"/>
            <a:t>Agricultural development</a:t>
          </a:r>
          <a:endParaRPr lang="en-US" dirty="0"/>
        </a:p>
      </dgm:t>
    </dgm:pt>
    <dgm:pt modelId="{03148C17-C18C-4CA4-BB93-4BC6B26B8024}" type="parTrans" cxnId="{83030C5C-B7B1-44EF-A620-A8D5E0DB0332}">
      <dgm:prSet/>
      <dgm:spPr/>
      <dgm:t>
        <a:bodyPr/>
        <a:lstStyle/>
        <a:p>
          <a:endParaRPr lang="en-US"/>
        </a:p>
      </dgm:t>
    </dgm:pt>
    <dgm:pt modelId="{5650192A-AFC3-46F3-995E-AA8E15E3AA1F}" type="sibTrans" cxnId="{83030C5C-B7B1-44EF-A620-A8D5E0DB0332}">
      <dgm:prSet/>
      <dgm:spPr/>
      <dgm:t>
        <a:bodyPr/>
        <a:lstStyle/>
        <a:p>
          <a:endParaRPr lang="en-US"/>
        </a:p>
      </dgm:t>
    </dgm:pt>
    <dgm:pt modelId="{423795E1-789E-4FF3-98C1-DA551EF1480D}">
      <dgm:prSet phldrT="[Text]"/>
      <dgm:spPr/>
      <dgm:t>
        <a:bodyPr/>
        <a:lstStyle/>
        <a:p>
          <a:r>
            <a:rPr lang="en-US" dirty="0" smtClean="0"/>
            <a:t>Environmental regulation</a:t>
          </a:r>
          <a:endParaRPr lang="en-US" dirty="0"/>
        </a:p>
      </dgm:t>
    </dgm:pt>
    <dgm:pt modelId="{57A2EFB6-67E7-4C6C-BD7F-96715F21F801}" type="parTrans" cxnId="{D9DF21E8-A396-4D99-8B24-676234696EB7}">
      <dgm:prSet/>
      <dgm:spPr/>
      <dgm:t>
        <a:bodyPr/>
        <a:lstStyle/>
        <a:p>
          <a:endParaRPr lang="en-US"/>
        </a:p>
      </dgm:t>
    </dgm:pt>
    <dgm:pt modelId="{DCE8EDE9-CFAA-47CF-AB40-CC6F765164F1}" type="sibTrans" cxnId="{D9DF21E8-A396-4D99-8B24-676234696EB7}">
      <dgm:prSet/>
      <dgm:spPr/>
      <dgm:t>
        <a:bodyPr/>
        <a:lstStyle/>
        <a:p>
          <a:endParaRPr lang="en-US"/>
        </a:p>
      </dgm:t>
    </dgm:pt>
    <dgm:pt modelId="{0EBB7293-AFA6-4B08-90AF-685A5BA61C03}">
      <dgm:prSet phldrT="[Text]"/>
      <dgm:spPr/>
      <dgm:t>
        <a:bodyPr/>
        <a:lstStyle/>
        <a:p>
          <a:r>
            <a:rPr lang="en-US" dirty="0" smtClean="0"/>
            <a:t>State parks</a:t>
          </a:r>
          <a:endParaRPr lang="en-US" dirty="0"/>
        </a:p>
      </dgm:t>
    </dgm:pt>
    <dgm:pt modelId="{D13DAF4A-F88B-4339-BC67-EB3A52A06E08}" type="parTrans" cxnId="{0D5055D3-C047-45A2-A425-4DBA79FA8996}">
      <dgm:prSet/>
      <dgm:spPr/>
      <dgm:t>
        <a:bodyPr/>
        <a:lstStyle/>
        <a:p>
          <a:endParaRPr lang="en-US"/>
        </a:p>
      </dgm:t>
    </dgm:pt>
    <dgm:pt modelId="{C9F9ADC1-DD44-4F32-B1B0-B8F15DA42252}" type="sibTrans" cxnId="{0D5055D3-C047-45A2-A425-4DBA79FA8996}">
      <dgm:prSet/>
      <dgm:spPr/>
      <dgm:t>
        <a:bodyPr/>
        <a:lstStyle/>
        <a:p>
          <a:endParaRPr lang="en-US"/>
        </a:p>
      </dgm:t>
    </dgm:pt>
    <dgm:pt modelId="{24087F96-CC4D-4EC4-ACE5-124C9A4C4B80}">
      <dgm:prSet phldrT="[Text]"/>
      <dgm:spPr/>
      <dgm:t>
        <a:bodyPr/>
        <a:lstStyle/>
        <a:p>
          <a:r>
            <a:rPr lang="en-US" dirty="0" smtClean="0"/>
            <a:t>Forest management</a:t>
          </a:r>
          <a:endParaRPr lang="en-US" dirty="0"/>
        </a:p>
      </dgm:t>
    </dgm:pt>
    <dgm:pt modelId="{32178476-9F99-4992-808B-E2306A294CCD}" type="parTrans" cxnId="{11B774D7-D61E-4BE9-9684-8A15ADCA08DA}">
      <dgm:prSet/>
      <dgm:spPr/>
      <dgm:t>
        <a:bodyPr/>
        <a:lstStyle/>
        <a:p>
          <a:endParaRPr lang="en-US"/>
        </a:p>
      </dgm:t>
    </dgm:pt>
    <dgm:pt modelId="{FA1B4939-01B3-4357-92D7-C10994CA3388}" type="sibTrans" cxnId="{11B774D7-D61E-4BE9-9684-8A15ADCA08DA}">
      <dgm:prSet/>
      <dgm:spPr/>
      <dgm:t>
        <a:bodyPr/>
        <a:lstStyle/>
        <a:p>
          <a:endParaRPr lang="en-US"/>
        </a:p>
      </dgm:t>
    </dgm:pt>
    <dgm:pt modelId="{CDFDC2A6-E2A9-4909-BE29-9D93581B89F4}">
      <dgm:prSet phldrT="[Text]"/>
      <dgm:spPr/>
      <dgm:t>
        <a:bodyPr/>
        <a:lstStyle/>
        <a:p>
          <a:r>
            <a:rPr lang="en-US" dirty="0" smtClean="0"/>
            <a:t>Home weatherization</a:t>
          </a:r>
          <a:endParaRPr lang="en-US" dirty="0"/>
        </a:p>
      </dgm:t>
    </dgm:pt>
    <dgm:pt modelId="{B46BC83F-B9DE-42C8-9732-E8F99C615A7C}" type="parTrans" cxnId="{D5BDDBB0-2288-43AB-8B74-D84DA19AD960}">
      <dgm:prSet/>
      <dgm:spPr/>
      <dgm:t>
        <a:bodyPr/>
        <a:lstStyle/>
        <a:p>
          <a:endParaRPr lang="en-US"/>
        </a:p>
      </dgm:t>
    </dgm:pt>
    <dgm:pt modelId="{30AB917D-0735-4A19-8167-BE186955C2EB}" type="sibTrans" cxnId="{D5BDDBB0-2288-43AB-8B74-D84DA19AD960}">
      <dgm:prSet/>
      <dgm:spPr/>
      <dgm:t>
        <a:bodyPr/>
        <a:lstStyle/>
        <a:p>
          <a:endParaRPr lang="en-US"/>
        </a:p>
      </dgm:t>
    </dgm:pt>
    <dgm:pt modelId="{5966B481-CE99-4176-A9EE-33284EEA6FF0}">
      <dgm:prSet phldrT="[Text]"/>
      <dgm:spPr/>
      <dgm:t>
        <a:bodyPr/>
        <a:lstStyle/>
        <a:p>
          <a:r>
            <a:rPr lang="en-US" dirty="0" smtClean="0"/>
            <a:t>State police and prisons</a:t>
          </a:r>
          <a:endParaRPr lang="en-US" dirty="0"/>
        </a:p>
      </dgm:t>
    </dgm:pt>
    <dgm:pt modelId="{1D026A33-BBF2-4EA3-95E3-AB7FDA3631BF}" type="parTrans" cxnId="{67216AA1-B7CA-49AF-A3D2-323B04AB2149}">
      <dgm:prSet/>
      <dgm:spPr/>
      <dgm:t>
        <a:bodyPr/>
        <a:lstStyle/>
        <a:p>
          <a:endParaRPr lang="en-US"/>
        </a:p>
      </dgm:t>
    </dgm:pt>
    <dgm:pt modelId="{A92D2699-21C1-4CCD-8933-23B212D95CE3}" type="sibTrans" cxnId="{67216AA1-B7CA-49AF-A3D2-323B04AB2149}">
      <dgm:prSet/>
      <dgm:spPr/>
      <dgm:t>
        <a:bodyPr/>
        <a:lstStyle/>
        <a:p>
          <a:endParaRPr lang="en-US"/>
        </a:p>
      </dgm:t>
    </dgm:pt>
    <dgm:pt modelId="{76813D05-95A6-4FE5-9C0F-9DB7A23FE11F}">
      <dgm:prSet phldrT="[Text]"/>
      <dgm:spPr/>
      <dgm:t>
        <a:bodyPr/>
        <a:lstStyle/>
        <a:p>
          <a:r>
            <a:rPr lang="en-US" dirty="0" smtClean="0"/>
            <a:t>Disaster relief</a:t>
          </a:r>
          <a:endParaRPr lang="en-US" dirty="0"/>
        </a:p>
      </dgm:t>
    </dgm:pt>
    <dgm:pt modelId="{33C43CFB-F490-4AC4-A9C7-1F41C1453ADD}" type="parTrans" cxnId="{EA313FA7-3606-41A1-BFBA-45349E1AA559}">
      <dgm:prSet/>
      <dgm:spPr/>
      <dgm:t>
        <a:bodyPr/>
        <a:lstStyle/>
        <a:p>
          <a:endParaRPr lang="en-US"/>
        </a:p>
      </dgm:t>
    </dgm:pt>
    <dgm:pt modelId="{957E5F8E-5D3D-46EB-9167-FD43E9776A04}" type="sibTrans" cxnId="{EA313FA7-3606-41A1-BFBA-45349E1AA559}">
      <dgm:prSet/>
      <dgm:spPr/>
      <dgm:t>
        <a:bodyPr/>
        <a:lstStyle/>
        <a:p>
          <a:endParaRPr lang="en-US"/>
        </a:p>
      </dgm:t>
    </dgm:pt>
    <dgm:pt modelId="{1DEE98FD-9AAC-47B7-930F-9027B2D5D1C2}">
      <dgm:prSet phldrT="[Text]"/>
      <dgm:spPr/>
      <dgm:t>
        <a:bodyPr/>
        <a:lstStyle/>
        <a:p>
          <a:r>
            <a:rPr lang="en-US" dirty="0" smtClean="0"/>
            <a:t>Consumer &amp; worker safety regulation</a:t>
          </a:r>
          <a:endParaRPr lang="en-US" dirty="0"/>
        </a:p>
      </dgm:t>
    </dgm:pt>
    <dgm:pt modelId="{59AE4FE0-EEB0-450B-8CB8-7A5FB51E94B6}" type="parTrans" cxnId="{36CFFD6B-FD9E-4614-A108-AB4E6D8C3DED}">
      <dgm:prSet/>
      <dgm:spPr/>
      <dgm:t>
        <a:bodyPr/>
        <a:lstStyle/>
        <a:p>
          <a:endParaRPr lang="en-US"/>
        </a:p>
      </dgm:t>
    </dgm:pt>
    <dgm:pt modelId="{05C8FB1D-8EC8-41BE-8AD5-1B2919744531}" type="sibTrans" cxnId="{36CFFD6B-FD9E-4614-A108-AB4E6D8C3DED}">
      <dgm:prSet/>
      <dgm:spPr/>
      <dgm:t>
        <a:bodyPr/>
        <a:lstStyle/>
        <a:p>
          <a:endParaRPr lang="en-US"/>
        </a:p>
      </dgm:t>
    </dgm:pt>
    <dgm:pt modelId="{F1432948-A752-4042-998D-B7387593C37E}">
      <dgm:prSet phldrT="[Text]"/>
      <dgm:spPr/>
      <dgm:t>
        <a:bodyPr/>
        <a:lstStyle/>
        <a:p>
          <a:r>
            <a:rPr lang="en-US" dirty="0" smtClean="0"/>
            <a:t>Workforce training</a:t>
          </a:r>
          <a:endParaRPr lang="en-US" dirty="0"/>
        </a:p>
      </dgm:t>
    </dgm:pt>
    <dgm:pt modelId="{620A39EC-20BB-4A74-9B08-F6A881C6479C}" type="parTrans" cxnId="{828230AF-561E-4EBA-B7C4-C4C58371923F}">
      <dgm:prSet/>
      <dgm:spPr/>
      <dgm:t>
        <a:bodyPr/>
        <a:lstStyle/>
        <a:p>
          <a:endParaRPr lang="en-US"/>
        </a:p>
      </dgm:t>
    </dgm:pt>
    <dgm:pt modelId="{B275BE4B-6A5E-49DC-8290-E2140E88A83A}" type="sibTrans" cxnId="{828230AF-561E-4EBA-B7C4-C4C58371923F}">
      <dgm:prSet/>
      <dgm:spPr/>
      <dgm:t>
        <a:bodyPr/>
        <a:lstStyle/>
        <a:p>
          <a:endParaRPr lang="en-US"/>
        </a:p>
      </dgm:t>
    </dgm:pt>
    <dgm:pt modelId="{54970EAD-C489-4F3E-97C1-C893948E9DB7}">
      <dgm:prSet phldrT="[Text]"/>
      <dgm:spPr/>
      <dgm:t>
        <a:bodyPr/>
        <a:lstStyle/>
        <a:p>
          <a:r>
            <a:rPr lang="en-US" dirty="0" smtClean="0"/>
            <a:t>Tourism</a:t>
          </a:r>
          <a:endParaRPr lang="en-US" dirty="0"/>
        </a:p>
      </dgm:t>
    </dgm:pt>
    <dgm:pt modelId="{E4F25D5A-7050-405D-8D21-71B90E898DF0}" type="parTrans" cxnId="{A001F165-CA54-4077-A4B0-3BFBA2E8F5D5}">
      <dgm:prSet/>
      <dgm:spPr/>
      <dgm:t>
        <a:bodyPr/>
        <a:lstStyle/>
        <a:p>
          <a:endParaRPr lang="en-US"/>
        </a:p>
      </dgm:t>
    </dgm:pt>
    <dgm:pt modelId="{843CD358-8D7C-42B7-94B1-C34B97B5B459}" type="sibTrans" cxnId="{A001F165-CA54-4077-A4B0-3BFBA2E8F5D5}">
      <dgm:prSet/>
      <dgm:spPr/>
      <dgm:t>
        <a:bodyPr/>
        <a:lstStyle/>
        <a:p>
          <a:endParaRPr lang="en-US"/>
        </a:p>
      </dgm:t>
    </dgm:pt>
    <dgm:pt modelId="{AA2E5450-B55D-4B29-9B4F-2E129207C543}" type="pres">
      <dgm:prSet presAssocID="{1063F3DF-A65E-45C5-875B-7584384FD4C6}" presName="Name0" presStyleCnt="0">
        <dgm:presLayoutVars>
          <dgm:dir/>
          <dgm:animLvl val="lvl"/>
          <dgm:resizeHandles val="exact"/>
        </dgm:presLayoutVars>
      </dgm:prSet>
      <dgm:spPr/>
      <dgm:t>
        <a:bodyPr/>
        <a:lstStyle/>
        <a:p>
          <a:endParaRPr lang="en-US"/>
        </a:p>
      </dgm:t>
    </dgm:pt>
    <dgm:pt modelId="{C39DBBD1-F9D6-4262-99E0-D77C7E299C07}" type="pres">
      <dgm:prSet presAssocID="{A5FABEDB-EE3E-4FC3-B01A-B1DB577D00D2}" presName="composite" presStyleCnt="0"/>
      <dgm:spPr/>
    </dgm:pt>
    <dgm:pt modelId="{F3BDD96C-C011-45F5-9142-D8CFE21A77EF}" type="pres">
      <dgm:prSet presAssocID="{A5FABEDB-EE3E-4FC3-B01A-B1DB577D00D2}" presName="parTx" presStyleLbl="alignNode1" presStyleIdx="0" presStyleCnt="3">
        <dgm:presLayoutVars>
          <dgm:chMax val="0"/>
          <dgm:chPref val="0"/>
          <dgm:bulletEnabled val="1"/>
        </dgm:presLayoutVars>
      </dgm:prSet>
      <dgm:spPr/>
      <dgm:t>
        <a:bodyPr/>
        <a:lstStyle/>
        <a:p>
          <a:endParaRPr lang="en-US"/>
        </a:p>
      </dgm:t>
    </dgm:pt>
    <dgm:pt modelId="{360DFD74-4454-4D2D-B993-FEAFE2106671}" type="pres">
      <dgm:prSet presAssocID="{A5FABEDB-EE3E-4FC3-B01A-B1DB577D00D2}" presName="desTx" presStyleLbl="alignAccFollowNode1" presStyleIdx="0" presStyleCnt="3">
        <dgm:presLayoutVars>
          <dgm:bulletEnabled val="1"/>
        </dgm:presLayoutVars>
      </dgm:prSet>
      <dgm:spPr/>
      <dgm:t>
        <a:bodyPr/>
        <a:lstStyle/>
        <a:p>
          <a:endParaRPr lang="en-US"/>
        </a:p>
      </dgm:t>
    </dgm:pt>
    <dgm:pt modelId="{2F17E098-25AF-4AFA-A996-808E1F6B6839}" type="pres">
      <dgm:prSet presAssocID="{3FE6902A-4F5A-4FB0-98D8-A9C74E715963}" presName="space" presStyleCnt="0"/>
      <dgm:spPr/>
    </dgm:pt>
    <dgm:pt modelId="{E2059AFA-75F5-4250-9662-27F5AE43D7D2}" type="pres">
      <dgm:prSet presAssocID="{35A26990-FF5C-499C-803D-F23B3AFA1E0D}" presName="composite" presStyleCnt="0"/>
      <dgm:spPr/>
    </dgm:pt>
    <dgm:pt modelId="{531AFE44-A593-472D-B3AA-5ABA83E42D44}" type="pres">
      <dgm:prSet presAssocID="{35A26990-FF5C-499C-803D-F23B3AFA1E0D}" presName="parTx" presStyleLbl="alignNode1" presStyleIdx="1" presStyleCnt="3">
        <dgm:presLayoutVars>
          <dgm:chMax val="0"/>
          <dgm:chPref val="0"/>
          <dgm:bulletEnabled val="1"/>
        </dgm:presLayoutVars>
      </dgm:prSet>
      <dgm:spPr/>
      <dgm:t>
        <a:bodyPr/>
        <a:lstStyle/>
        <a:p>
          <a:endParaRPr lang="en-US"/>
        </a:p>
      </dgm:t>
    </dgm:pt>
    <dgm:pt modelId="{1E3FBC0A-E512-45F1-999F-8F7287539170}" type="pres">
      <dgm:prSet presAssocID="{35A26990-FF5C-499C-803D-F23B3AFA1E0D}" presName="desTx" presStyleLbl="alignAccFollowNode1" presStyleIdx="1" presStyleCnt="3">
        <dgm:presLayoutVars>
          <dgm:bulletEnabled val="1"/>
        </dgm:presLayoutVars>
      </dgm:prSet>
      <dgm:spPr/>
      <dgm:t>
        <a:bodyPr/>
        <a:lstStyle/>
        <a:p>
          <a:endParaRPr lang="en-US"/>
        </a:p>
      </dgm:t>
    </dgm:pt>
    <dgm:pt modelId="{1E33C7FD-B02B-4CAB-B3E3-63594B7C00C2}" type="pres">
      <dgm:prSet presAssocID="{13EF6DE6-3015-4B36-B2EA-F3481F9C179B}" presName="space" presStyleCnt="0"/>
      <dgm:spPr/>
    </dgm:pt>
    <dgm:pt modelId="{96CF73EE-C26E-4638-975F-6D2624C8AD98}" type="pres">
      <dgm:prSet presAssocID="{F1AB3825-375D-4566-9728-D4DD4995664B}" presName="composite" presStyleCnt="0"/>
      <dgm:spPr/>
    </dgm:pt>
    <dgm:pt modelId="{5B266F1C-FD59-4BC9-B073-53D5FBBF7DB6}" type="pres">
      <dgm:prSet presAssocID="{F1AB3825-375D-4566-9728-D4DD4995664B}" presName="parTx" presStyleLbl="alignNode1" presStyleIdx="2" presStyleCnt="3">
        <dgm:presLayoutVars>
          <dgm:chMax val="0"/>
          <dgm:chPref val="0"/>
          <dgm:bulletEnabled val="1"/>
        </dgm:presLayoutVars>
      </dgm:prSet>
      <dgm:spPr/>
      <dgm:t>
        <a:bodyPr/>
        <a:lstStyle/>
        <a:p>
          <a:endParaRPr lang="en-US"/>
        </a:p>
      </dgm:t>
    </dgm:pt>
    <dgm:pt modelId="{10C7AF77-E474-4CAB-96CE-BFAB71313AD0}" type="pres">
      <dgm:prSet presAssocID="{F1AB3825-375D-4566-9728-D4DD4995664B}" presName="desTx" presStyleLbl="alignAccFollowNode1" presStyleIdx="2" presStyleCnt="3">
        <dgm:presLayoutVars>
          <dgm:bulletEnabled val="1"/>
        </dgm:presLayoutVars>
      </dgm:prSet>
      <dgm:spPr/>
      <dgm:t>
        <a:bodyPr/>
        <a:lstStyle/>
        <a:p>
          <a:endParaRPr lang="en-US"/>
        </a:p>
      </dgm:t>
    </dgm:pt>
  </dgm:ptLst>
  <dgm:cxnLst>
    <dgm:cxn modelId="{ABA25281-A394-4189-BA82-00C24E9B54C8}" srcId="{1063F3DF-A65E-45C5-875B-7584384FD4C6}" destId="{35A26990-FF5C-499C-803D-F23B3AFA1E0D}" srcOrd="1" destOrd="0" parTransId="{10400AA7-DEF2-4A83-A2AC-86D6DC55C6D5}" sibTransId="{13EF6DE6-3015-4B36-B2EA-F3481F9C179B}"/>
    <dgm:cxn modelId="{21873363-D3A7-4F7C-B3D6-840ED970257C}" type="presOf" srcId="{5966B481-CE99-4176-A9EE-33284EEA6FF0}" destId="{1E3FBC0A-E512-45F1-999F-8F7287539170}" srcOrd="0" destOrd="1" presId="urn:microsoft.com/office/officeart/2005/8/layout/hList1"/>
    <dgm:cxn modelId="{7A6A8DE1-7C80-4659-8CCF-AE1D2BC272EF}" type="presOf" srcId="{76813D05-95A6-4FE5-9C0F-9DB7A23FE11F}" destId="{1E3FBC0A-E512-45F1-999F-8F7287539170}" srcOrd="0" destOrd="2" presId="urn:microsoft.com/office/officeart/2005/8/layout/hList1"/>
    <dgm:cxn modelId="{0D5055D3-C047-45A2-A425-4DBA79FA8996}" srcId="{A5FABEDB-EE3E-4FC3-B01A-B1DB577D00D2}" destId="{0EBB7293-AFA6-4B08-90AF-685A5BA61C03}" srcOrd="2" destOrd="0" parTransId="{D13DAF4A-F88B-4339-BC67-EB3A52A06E08}" sibTransId="{C9F9ADC1-DD44-4F32-B1B0-B8F15DA42252}"/>
    <dgm:cxn modelId="{802474CF-3998-4072-AB4B-FD9AB04F18F5}" type="presOf" srcId="{F1AB3825-375D-4566-9728-D4DD4995664B}" destId="{5B266F1C-FD59-4BC9-B073-53D5FBBF7DB6}" srcOrd="0" destOrd="0" presId="urn:microsoft.com/office/officeart/2005/8/layout/hList1"/>
    <dgm:cxn modelId="{A001F165-CA54-4077-A4B0-3BFBA2E8F5D5}" srcId="{F1AB3825-375D-4566-9728-D4DD4995664B}" destId="{54970EAD-C489-4F3E-97C1-C893948E9DB7}" srcOrd="2" destOrd="0" parTransId="{E4F25D5A-7050-405D-8D21-71B90E898DF0}" sibTransId="{843CD358-8D7C-42B7-94B1-C34B97B5B459}"/>
    <dgm:cxn modelId="{C4F753CB-0BCD-4AB1-86B4-4E17FCA2E975}" type="presOf" srcId="{24087F96-CC4D-4EC4-ACE5-124C9A4C4B80}" destId="{360DFD74-4454-4D2D-B993-FEAFE2106671}" srcOrd="0" destOrd="3" presId="urn:microsoft.com/office/officeart/2005/8/layout/hList1"/>
    <dgm:cxn modelId="{02297DCC-2A56-4A6C-B158-E34C033357CA}" type="presOf" srcId="{54970EAD-C489-4F3E-97C1-C893948E9DB7}" destId="{10C7AF77-E474-4CAB-96CE-BFAB71313AD0}" srcOrd="0" destOrd="2" presId="urn:microsoft.com/office/officeart/2005/8/layout/hList1"/>
    <dgm:cxn modelId="{36CFFD6B-FD9E-4614-A108-AB4E6D8C3DED}" srcId="{35A26990-FF5C-499C-803D-F23B3AFA1E0D}" destId="{1DEE98FD-9AAC-47B7-930F-9027B2D5D1C2}" srcOrd="3" destOrd="0" parTransId="{59AE4FE0-EEB0-450B-8CB8-7A5FB51E94B6}" sibTransId="{05C8FB1D-8EC8-41BE-8AD5-1B2919744531}"/>
    <dgm:cxn modelId="{EA313FA7-3606-41A1-BFBA-45349E1AA559}" srcId="{35A26990-FF5C-499C-803D-F23B3AFA1E0D}" destId="{76813D05-95A6-4FE5-9C0F-9DB7A23FE11F}" srcOrd="2" destOrd="0" parTransId="{33C43CFB-F490-4AC4-A9C7-1F41C1453ADD}" sibTransId="{957E5F8E-5D3D-46EB-9167-FD43E9776A04}"/>
    <dgm:cxn modelId="{8A83F3BE-7300-4855-A809-DC305FDB05AD}" type="presOf" srcId="{A5FABEDB-EE3E-4FC3-B01A-B1DB577D00D2}" destId="{F3BDD96C-C011-45F5-9142-D8CFE21A77EF}" srcOrd="0" destOrd="0" presId="urn:microsoft.com/office/officeart/2005/8/layout/hList1"/>
    <dgm:cxn modelId="{D9DF21E8-A396-4D99-8B24-676234696EB7}" srcId="{A5FABEDB-EE3E-4FC3-B01A-B1DB577D00D2}" destId="{423795E1-789E-4FF3-98C1-DA551EF1480D}" srcOrd="1" destOrd="0" parTransId="{57A2EFB6-67E7-4C6C-BD7F-96715F21F801}" sibTransId="{DCE8EDE9-CFAA-47CF-AB40-CC6F765164F1}"/>
    <dgm:cxn modelId="{058DA5D5-2B79-424A-A4F8-E62461D0AF8B}" srcId="{F1AB3825-375D-4566-9728-D4DD4995664B}" destId="{16F81DAB-96E7-426A-A4DE-E280844F7178}" srcOrd="0" destOrd="0" parTransId="{CC9A031A-4B62-4750-9290-27F4F2237A56}" sibTransId="{CC68D436-E3F0-4D15-AF75-0009FBF39C07}"/>
    <dgm:cxn modelId="{36453DF9-5899-4F57-9A41-1A5713A24550}" type="presOf" srcId="{CDFDC2A6-E2A9-4909-BE29-9D93581B89F4}" destId="{360DFD74-4454-4D2D-B993-FEAFE2106671}" srcOrd="0" destOrd="4" presId="urn:microsoft.com/office/officeart/2005/8/layout/hList1"/>
    <dgm:cxn modelId="{B79B4716-09D2-4C81-945B-588B303A55EF}" type="presOf" srcId="{16F81DAB-96E7-426A-A4DE-E280844F7178}" destId="{10C7AF77-E474-4CAB-96CE-BFAB71313AD0}" srcOrd="0" destOrd="0" presId="urn:microsoft.com/office/officeart/2005/8/layout/hList1"/>
    <dgm:cxn modelId="{F62DA469-056C-424C-91EF-06B2DB5D49FE}" srcId="{A5FABEDB-EE3E-4FC3-B01A-B1DB577D00D2}" destId="{26FBB824-5AA0-4808-8FDE-13DEDCF7FD16}" srcOrd="0" destOrd="0" parTransId="{0E2594A3-5840-4666-AC53-103EED5842C6}" sibTransId="{343CAE06-169D-4A2C-8239-A13396AB1472}"/>
    <dgm:cxn modelId="{9C5B66E7-311E-4522-97C5-BCE927227771}" type="presOf" srcId="{385842EC-EF09-4312-9DA6-8E1962BCF8A2}" destId="{1E3FBC0A-E512-45F1-999F-8F7287539170}" srcOrd="0" destOrd="0" presId="urn:microsoft.com/office/officeart/2005/8/layout/hList1"/>
    <dgm:cxn modelId="{CAFFEE17-322B-494E-96DB-C688B8B32F7D}" type="presOf" srcId="{423795E1-789E-4FF3-98C1-DA551EF1480D}" destId="{360DFD74-4454-4D2D-B993-FEAFE2106671}" srcOrd="0" destOrd="1" presId="urn:microsoft.com/office/officeart/2005/8/layout/hList1"/>
    <dgm:cxn modelId="{67216AA1-B7CA-49AF-A3D2-323B04AB2149}" srcId="{35A26990-FF5C-499C-803D-F23B3AFA1E0D}" destId="{5966B481-CE99-4176-A9EE-33284EEA6FF0}" srcOrd="1" destOrd="0" parTransId="{1D026A33-BBF2-4EA3-95E3-AB7FDA3631BF}" sibTransId="{A92D2699-21C1-4CCD-8933-23B212D95CE3}"/>
    <dgm:cxn modelId="{3ABF2179-26DF-4651-9D1B-D5B0E04F0903}" type="presOf" srcId="{26FBB824-5AA0-4808-8FDE-13DEDCF7FD16}" destId="{360DFD74-4454-4D2D-B993-FEAFE2106671}" srcOrd="0" destOrd="0" presId="urn:microsoft.com/office/officeart/2005/8/layout/hList1"/>
    <dgm:cxn modelId="{11B774D7-D61E-4BE9-9684-8A15ADCA08DA}" srcId="{A5FABEDB-EE3E-4FC3-B01A-B1DB577D00D2}" destId="{24087F96-CC4D-4EC4-ACE5-124C9A4C4B80}" srcOrd="3" destOrd="0" parTransId="{32178476-9F99-4992-808B-E2306A294CCD}" sibTransId="{FA1B4939-01B3-4357-92D7-C10994CA3388}"/>
    <dgm:cxn modelId="{9F1B61CD-57BF-4257-B759-2B67A587D6DA}" srcId="{35A26990-FF5C-499C-803D-F23B3AFA1E0D}" destId="{385842EC-EF09-4312-9DA6-8E1962BCF8A2}" srcOrd="0" destOrd="0" parTransId="{6F1478FD-690D-420E-9EA4-C8AA4E97B159}" sibTransId="{96AA2ACB-43AC-44CD-9F7D-88B350670D04}"/>
    <dgm:cxn modelId="{33BBCA36-822A-4C2B-A1A5-B1AD6B61DD2A}" type="presOf" srcId="{1063F3DF-A65E-45C5-875B-7584384FD4C6}" destId="{AA2E5450-B55D-4B29-9B4F-2E129207C543}" srcOrd="0" destOrd="0" presId="urn:microsoft.com/office/officeart/2005/8/layout/hList1"/>
    <dgm:cxn modelId="{83030C5C-B7B1-44EF-A620-A8D5E0DB0332}" srcId="{F1AB3825-375D-4566-9728-D4DD4995664B}" destId="{E7516881-6491-4285-BFD3-3BB86EB689BC}" srcOrd="3" destOrd="0" parTransId="{03148C17-C18C-4CA4-BB93-4BC6B26B8024}" sibTransId="{5650192A-AFC3-46F3-995E-AA8E15E3AA1F}"/>
    <dgm:cxn modelId="{E5CF5851-3029-49EE-9562-F51DF96D5707}" type="presOf" srcId="{F1432948-A752-4042-998D-B7387593C37E}" destId="{10C7AF77-E474-4CAB-96CE-BFAB71313AD0}" srcOrd="0" destOrd="1" presId="urn:microsoft.com/office/officeart/2005/8/layout/hList1"/>
    <dgm:cxn modelId="{C401545E-3E9E-4F3E-859A-F2B556F8B595}" type="presOf" srcId="{E7516881-6491-4285-BFD3-3BB86EB689BC}" destId="{10C7AF77-E474-4CAB-96CE-BFAB71313AD0}" srcOrd="0" destOrd="3" presId="urn:microsoft.com/office/officeart/2005/8/layout/hList1"/>
    <dgm:cxn modelId="{F47AD8B0-6DA5-4A9F-958D-9426D7F5CC32}" srcId="{1063F3DF-A65E-45C5-875B-7584384FD4C6}" destId="{A5FABEDB-EE3E-4FC3-B01A-B1DB577D00D2}" srcOrd="0" destOrd="0" parTransId="{D28F7A20-1CFC-408E-B23B-7E66C60C4B56}" sibTransId="{3FE6902A-4F5A-4FB0-98D8-A9C74E715963}"/>
    <dgm:cxn modelId="{834908BE-D21B-4536-A48E-9EC217ADA13E}" type="presOf" srcId="{1DEE98FD-9AAC-47B7-930F-9027B2D5D1C2}" destId="{1E3FBC0A-E512-45F1-999F-8F7287539170}" srcOrd="0" destOrd="3" presId="urn:microsoft.com/office/officeart/2005/8/layout/hList1"/>
    <dgm:cxn modelId="{828230AF-561E-4EBA-B7C4-C4C58371923F}" srcId="{F1AB3825-375D-4566-9728-D4DD4995664B}" destId="{F1432948-A752-4042-998D-B7387593C37E}" srcOrd="1" destOrd="0" parTransId="{620A39EC-20BB-4A74-9B08-F6A881C6479C}" sibTransId="{B275BE4B-6A5E-49DC-8290-E2140E88A83A}"/>
    <dgm:cxn modelId="{D5BDDBB0-2288-43AB-8B74-D84DA19AD960}" srcId="{A5FABEDB-EE3E-4FC3-B01A-B1DB577D00D2}" destId="{CDFDC2A6-E2A9-4909-BE29-9D93581B89F4}" srcOrd="4" destOrd="0" parTransId="{B46BC83F-B9DE-42C8-9732-E8F99C615A7C}" sibTransId="{30AB917D-0735-4A19-8167-BE186955C2EB}"/>
    <dgm:cxn modelId="{7B47DCA6-6304-4CFC-A5F1-24CE395A5863}" type="presOf" srcId="{35A26990-FF5C-499C-803D-F23B3AFA1E0D}" destId="{531AFE44-A593-472D-B3AA-5ABA83E42D44}" srcOrd="0" destOrd="0" presId="urn:microsoft.com/office/officeart/2005/8/layout/hList1"/>
    <dgm:cxn modelId="{B4A85AA1-B9CD-4649-979F-8CFEB95D8116}" type="presOf" srcId="{0EBB7293-AFA6-4B08-90AF-685A5BA61C03}" destId="{360DFD74-4454-4D2D-B993-FEAFE2106671}" srcOrd="0" destOrd="2" presId="urn:microsoft.com/office/officeart/2005/8/layout/hList1"/>
    <dgm:cxn modelId="{A09D6FBA-0D87-4AFD-873C-9EE96792DDE1}" srcId="{1063F3DF-A65E-45C5-875B-7584384FD4C6}" destId="{F1AB3825-375D-4566-9728-D4DD4995664B}" srcOrd="2" destOrd="0" parTransId="{564EE5DF-C824-442D-AB78-F07493D1190D}" sibTransId="{B63E7532-D2DC-4028-BC82-69B34BD37CEE}"/>
    <dgm:cxn modelId="{177E9CA5-9439-464D-8E36-7E21883855A9}" type="presParOf" srcId="{AA2E5450-B55D-4B29-9B4F-2E129207C543}" destId="{C39DBBD1-F9D6-4262-99E0-D77C7E299C07}" srcOrd="0" destOrd="0" presId="urn:microsoft.com/office/officeart/2005/8/layout/hList1"/>
    <dgm:cxn modelId="{205192B1-DA33-461E-96C7-8FCFC6116146}" type="presParOf" srcId="{C39DBBD1-F9D6-4262-99E0-D77C7E299C07}" destId="{F3BDD96C-C011-45F5-9142-D8CFE21A77EF}" srcOrd="0" destOrd="0" presId="urn:microsoft.com/office/officeart/2005/8/layout/hList1"/>
    <dgm:cxn modelId="{F62AFB13-A135-455D-A5FB-3C5DE6F6DE96}" type="presParOf" srcId="{C39DBBD1-F9D6-4262-99E0-D77C7E299C07}" destId="{360DFD74-4454-4D2D-B993-FEAFE2106671}" srcOrd="1" destOrd="0" presId="urn:microsoft.com/office/officeart/2005/8/layout/hList1"/>
    <dgm:cxn modelId="{E5479522-6BB8-4764-845C-AEA8D40E8DC8}" type="presParOf" srcId="{AA2E5450-B55D-4B29-9B4F-2E129207C543}" destId="{2F17E098-25AF-4AFA-A996-808E1F6B6839}" srcOrd="1" destOrd="0" presId="urn:microsoft.com/office/officeart/2005/8/layout/hList1"/>
    <dgm:cxn modelId="{43AF9678-F051-4BFD-AE91-54CD289679AF}" type="presParOf" srcId="{AA2E5450-B55D-4B29-9B4F-2E129207C543}" destId="{E2059AFA-75F5-4250-9662-27F5AE43D7D2}" srcOrd="2" destOrd="0" presId="urn:microsoft.com/office/officeart/2005/8/layout/hList1"/>
    <dgm:cxn modelId="{BC432D5A-7370-4454-B07E-3F8F3525E873}" type="presParOf" srcId="{E2059AFA-75F5-4250-9662-27F5AE43D7D2}" destId="{531AFE44-A593-472D-B3AA-5ABA83E42D44}" srcOrd="0" destOrd="0" presId="urn:microsoft.com/office/officeart/2005/8/layout/hList1"/>
    <dgm:cxn modelId="{B98B8C42-1FE8-4D30-A55C-0CED8103BA6D}" type="presParOf" srcId="{E2059AFA-75F5-4250-9662-27F5AE43D7D2}" destId="{1E3FBC0A-E512-45F1-999F-8F7287539170}" srcOrd="1" destOrd="0" presId="urn:microsoft.com/office/officeart/2005/8/layout/hList1"/>
    <dgm:cxn modelId="{0319161F-F858-4417-A7BE-54FA4ADB747F}" type="presParOf" srcId="{AA2E5450-B55D-4B29-9B4F-2E129207C543}" destId="{1E33C7FD-B02B-4CAB-B3E3-63594B7C00C2}" srcOrd="3" destOrd="0" presId="urn:microsoft.com/office/officeart/2005/8/layout/hList1"/>
    <dgm:cxn modelId="{42C1CAA8-6EB5-4A35-BF59-71895B3E65D2}" type="presParOf" srcId="{AA2E5450-B55D-4B29-9B4F-2E129207C543}" destId="{96CF73EE-C26E-4638-975F-6D2624C8AD98}" srcOrd="4" destOrd="0" presId="urn:microsoft.com/office/officeart/2005/8/layout/hList1"/>
    <dgm:cxn modelId="{692E3A8B-1927-44EA-B732-12FB5F332A4C}" type="presParOf" srcId="{96CF73EE-C26E-4638-975F-6D2624C8AD98}" destId="{5B266F1C-FD59-4BC9-B073-53D5FBBF7DB6}" srcOrd="0" destOrd="0" presId="urn:microsoft.com/office/officeart/2005/8/layout/hList1"/>
    <dgm:cxn modelId="{AAE5C9BB-EA9A-4B5B-A867-90120E735778}" type="presParOf" srcId="{96CF73EE-C26E-4638-975F-6D2624C8AD98}" destId="{10C7AF77-E474-4CAB-96CE-BFAB71313AD0}"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E69AF3-4FF5-D142-B81E-378EB1F39FBF}"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9B3E679-F332-8D42-B259-C6B34D9AC157}">
      <dgm:prSet phldrT="[Text]"/>
      <dgm:spPr/>
      <dgm:t>
        <a:bodyPr/>
        <a:lstStyle/>
        <a:p>
          <a:r>
            <a:rPr lang="en-US" dirty="0" smtClean="0"/>
            <a:t>March - May</a:t>
          </a:r>
          <a:endParaRPr lang="en-US" dirty="0"/>
        </a:p>
      </dgm:t>
    </dgm:pt>
    <dgm:pt modelId="{6323F633-67E6-2147-995B-70B3177D1F1A}" type="parTrans" cxnId="{4592D698-BF94-154B-85B1-118B080C082F}">
      <dgm:prSet/>
      <dgm:spPr/>
      <dgm:t>
        <a:bodyPr/>
        <a:lstStyle/>
        <a:p>
          <a:endParaRPr lang="en-US"/>
        </a:p>
      </dgm:t>
    </dgm:pt>
    <dgm:pt modelId="{8EBC786D-4776-7F40-B20B-8029C3644B4F}" type="sibTrans" cxnId="{4592D698-BF94-154B-85B1-118B080C082F}">
      <dgm:prSet/>
      <dgm:spPr/>
      <dgm:t>
        <a:bodyPr/>
        <a:lstStyle/>
        <a:p>
          <a:endParaRPr lang="en-US"/>
        </a:p>
      </dgm:t>
    </dgm:pt>
    <dgm:pt modelId="{AABF3A0D-9498-A744-AD25-F25B50DE1D3F}">
      <dgm:prSet phldrT="[Text]"/>
      <dgm:spPr/>
      <dgm:t>
        <a:bodyPr/>
        <a:lstStyle/>
        <a:p>
          <a:r>
            <a:rPr lang="en-US" dirty="0" smtClean="0"/>
            <a:t>Tax “boot camp”</a:t>
          </a:r>
          <a:endParaRPr lang="en-US" dirty="0"/>
        </a:p>
      </dgm:t>
    </dgm:pt>
    <dgm:pt modelId="{8B3C5359-4083-3C44-8A45-190C3154C377}" type="parTrans" cxnId="{286B62E7-A145-5A4E-A278-37E7A5EF19FD}">
      <dgm:prSet/>
      <dgm:spPr/>
      <dgm:t>
        <a:bodyPr/>
        <a:lstStyle/>
        <a:p>
          <a:endParaRPr lang="en-US"/>
        </a:p>
      </dgm:t>
    </dgm:pt>
    <dgm:pt modelId="{62A1BE47-90C7-994F-ACC0-35A35F5C4CA9}" type="sibTrans" cxnId="{286B62E7-A145-5A4E-A278-37E7A5EF19FD}">
      <dgm:prSet/>
      <dgm:spPr/>
      <dgm:t>
        <a:bodyPr/>
        <a:lstStyle/>
        <a:p>
          <a:endParaRPr lang="en-US"/>
        </a:p>
      </dgm:t>
    </dgm:pt>
    <dgm:pt modelId="{832B6FCF-7293-2D42-B88F-EFB85D8250AC}">
      <dgm:prSet phldrT="[Text]"/>
      <dgm:spPr/>
      <dgm:t>
        <a:bodyPr/>
        <a:lstStyle/>
        <a:p>
          <a:r>
            <a:rPr lang="en-US" dirty="0" smtClean="0"/>
            <a:t>May – August</a:t>
          </a:r>
          <a:endParaRPr lang="en-US" dirty="0"/>
        </a:p>
      </dgm:t>
    </dgm:pt>
    <dgm:pt modelId="{4E6563E4-D62A-BD41-B555-E46111E40D46}" type="parTrans" cxnId="{4C957D61-0C35-4249-BB21-4B7C80310308}">
      <dgm:prSet/>
      <dgm:spPr/>
      <dgm:t>
        <a:bodyPr/>
        <a:lstStyle/>
        <a:p>
          <a:endParaRPr lang="en-US"/>
        </a:p>
      </dgm:t>
    </dgm:pt>
    <dgm:pt modelId="{9530BE20-56D8-0845-B7BA-75832E8350FE}" type="sibTrans" cxnId="{4C957D61-0C35-4249-BB21-4B7C80310308}">
      <dgm:prSet/>
      <dgm:spPr/>
      <dgm:t>
        <a:bodyPr/>
        <a:lstStyle/>
        <a:p>
          <a:endParaRPr lang="en-US"/>
        </a:p>
      </dgm:t>
    </dgm:pt>
    <dgm:pt modelId="{12A5DFFA-CE65-2844-962D-29914156C32B}">
      <dgm:prSet phldrT="[Text]"/>
      <dgm:spPr/>
      <dgm:t>
        <a:bodyPr/>
        <a:lstStyle/>
        <a:p>
          <a:r>
            <a:rPr lang="en-US" dirty="0" smtClean="0"/>
            <a:t>Public Input Meetings</a:t>
          </a:r>
          <a:endParaRPr lang="en-US" dirty="0"/>
        </a:p>
      </dgm:t>
    </dgm:pt>
    <dgm:pt modelId="{B3FC1599-B918-804B-B476-AA9AB7A382B3}" type="parTrans" cxnId="{B4D91276-388B-7A46-A609-7957CBD42634}">
      <dgm:prSet/>
      <dgm:spPr/>
      <dgm:t>
        <a:bodyPr/>
        <a:lstStyle/>
        <a:p>
          <a:endParaRPr lang="en-US"/>
        </a:p>
      </dgm:t>
    </dgm:pt>
    <dgm:pt modelId="{1F7B5B6B-763A-F848-95F2-5485F7B34BB3}" type="sibTrans" cxnId="{B4D91276-388B-7A46-A609-7957CBD42634}">
      <dgm:prSet/>
      <dgm:spPr/>
      <dgm:t>
        <a:bodyPr/>
        <a:lstStyle/>
        <a:p>
          <a:endParaRPr lang="en-US"/>
        </a:p>
      </dgm:t>
    </dgm:pt>
    <dgm:pt modelId="{D9AEE4D4-F947-1F4B-918F-1F4AF0A3CD93}">
      <dgm:prSet phldrT="[Text]"/>
      <dgm:spPr/>
      <dgm:t>
        <a:bodyPr/>
        <a:lstStyle/>
        <a:p>
          <a:r>
            <a:rPr lang="en-US" dirty="0" smtClean="0"/>
            <a:t>August – September</a:t>
          </a:r>
          <a:endParaRPr lang="en-US" dirty="0"/>
        </a:p>
      </dgm:t>
    </dgm:pt>
    <dgm:pt modelId="{10E7DC02-A11D-2D4F-8FE6-182C889F2015}" type="parTrans" cxnId="{0BF1AC92-0BAE-0348-8EF5-3014143319CD}">
      <dgm:prSet/>
      <dgm:spPr/>
      <dgm:t>
        <a:bodyPr/>
        <a:lstStyle/>
        <a:p>
          <a:endParaRPr lang="en-US"/>
        </a:p>
      </dgm:t>
    </dgm:pt>
    <dgm:pt modelId="{B554AE0E-CDD7-4445-BB76-5C5676BB2C89}" type="sibTrans" cxnId="{0BF1AC92-0BAE-0348-8EF5-3014143319CD}">
      <dgm:prSet/>
      <dgm:spPr/>
      <dgm:t>
        <a:bodyPr/>
        <a:lstStyle/>
        <a:p>
          <a:endParaRPr lang="en-US"/>
        </a:p>
      </dgm:t>
    </dgm:pt>
    <dgm:pt modelId="{3A637512-FF5F-894C-860C-091B3FEEC936}">
      <dgm:prSet phldrT="[Text]"/>
      <dgm:spPr/>
      <dgm:t>
        <a:bodyPr/>
        <a:lstStyle/>
        <a:p>
          <a:r>
            <a:rPr lang="en-US" dirty="0" smtClean="0"/>
            <a:t>Commission meets with appointed economists</a:t>
          </a:r>
          <a:endParaRPr lang="en-US" dirty="0"/>
        </a:p>
      </dgm:t>
    </dgm:pt>
    <dgm:pt modelId="{733FA27C-DCD6-E442-AE06-3C285C53B3B7}" type="parTrans" cxnId="{B12A9D85-E5AC-E745-A8A3-BA510C01D087}">
      <dgm:prSet/>
      <dgm:spPr/>
      <dgm:t>
        <a:bodyPr/>
        <a:lstStyle/>
        <a:p>
          <a:endParaRPr lang="en-US"/>
        </a:p>
      </dgm:t>
    </dgm:pt>
    <dgm:pt modelId="{FC037EC5-89E8-3547-B9A9-25653360F85A}" type="sibTrans" cxnId="{B12A9D85-E5AC-E745-A8A3-BA510C01D087}">
      <dgm:prSet/>
      <dgm:spPr/>
      <dgm:t>
        <a:bodyPr/>
        <a:lstStyle/>
        <a:p>
          <a:endParaRPr lang="en-US"/>
        </a:p>
      </dgm:t>
    </dgm:pt>
    <dgm:pt modelId="{F665C4EA-7B39-534A-A947-D4E8FB0A59B2}">
      <dgm:prSet/>
      <dgm:spPr/>
      <dgm:t>
        <a:bodyPr/>
        <a:lstStyle/>
        <a:p>
          <a:r>
            <a:rPr lang="en-US" dirty="0" smtClean="0"/>
            <a:t>November	</a:t>
          </a:r>
          <a:endParaRPr lang="en-US" dirty="0"/>
        </a:p>
      </dgm:t>
    </dgm:pt>
    <dgm:pt modelId="{4CDF2711-B773-4342-BDBA-8E670D426D4A}" type="sibTrans" cxnId="{82969716-DA44-4340-9657-C0E2DECD5B86}">
      <dgm:prSet/>
      <dgm:spPr/>
      <dgm:t>
        <a:bodyPr/>
        <a:lstStyle/>
        <a:p>
          <a:endParaRPr lang="en-US"/>
        </a:p>
      </dgm:t>
    </dgm:pt>
    <dgm:pt modelId="{1FECC330-004A-3A49-A078-D1A8C23A9476}" type="parTrans" cxnId="{82969716-DA44-4340-9657-C0E2DECD5B86}">
      <dgm:prSet/>
      <dgm:spPr/>
      <dgm:t>
        <a:bodyPr/>
        <a:lstStyle/>
        <a:p>
          <a:endParaRPr lang="en-US"/>
        </a:p>
      </dgm:t>
    </dgm:pt>
    <dgm:pt modelId="{ABA153C3-AED7-9C44-895C-6F48A7CDA16B}">
      <dgm:prSet/>
      <dgm:spPr/>
      <dgm:t>
        <a:bodyPr/>
        <a:lstStyle/>
        <a:p>
          <a:r>
            <a:rPr lang="en-US" dirty="0" smtClean="0"/>
            <a:t>Recommendations come out</a:t>
          </a:r>
          <a:endParaRPr lang="en-US" dirty="0"/>
        </a:p>
      </dgm:t>
    </dgm:pt>
    <dgm:pt modelId="{3B55D4DE-318A-BE4B-AA0B-30D23FD4DB44}" type="parTrans" cxnId="{0486641C-8283-9244-84FF-0DC121C27048}">
      <dgm:prSet/>
      <dgm:spPr/>
      <dgm:t>
        <a:bodyPr/>
        <a:lstStyle/>
        <a:p>
          <a:endParaRPr lang="en-US"/>
        </a:p>
      </dgm:t>
    </dgm:pt>
    <dgm:pt modelId="{86F97906-DEDA-5546-B1E2-DA15D71291E7}" type="sibTrans" cxnId="{0486641C-8283-9244-84FF-0DC121C27048}">
      <dgm:prSet/>
      <dgm:spPr/>
      <dgm:t>
        <a:bodyPr/>
        <a:lstStyle/>
        <a:p>
          <a:endParaRPr lang="en-US"/>
        </a:p>
      </dgm:t>
    </dgm:pt>
    <dgm:pt modelId="{8BA7BD4F-83A2-5C48-981D-2D63E30B6AE9}" type="pres">
      <dgm:prSet presAssocID="{47E69AF3-4FF5-D142-B81E-378EB1F39FBF}" presName="Name0" presStyleCnt="0">
        <dgm:presLayoutVars>
          <dgm:dir/>
          <dgm:animLvl val="lvl"/>
          <dgm:resizeHandles val="exact"/>
        </dgm:presLayoutVars>
      </dgm:prSet>
      <dgm:spPr/>
      <dgm:t>
        <a:bodyPr/>
        <a:lstStyle/>
        <a:p>
          <a:endParaRPr lang="en-US"/>
        </a:p>
      </dgm:t>
    </dgm:pt>
    <dgm:pt modelId="{F5F0D562-A217-1E43-A371-8503FBACE870}" type="pres">
      <dgm:prSet presAssocID="{19B3E679-F332-8D42-B259-C6B34D9AC157}" presName="linNode" presStyleCnt="0"/>
      <dgm:spPr/>
    </dgm:pt>
    <dgm:pt modelId="{F7A0EC41-E12E-4F4E-855A-93EA9F6584F2}" type="pres">
      <dgm:prSet presAssocID="{19B3E679-F332-8D42-B259-C6B34D9AC157}" presName="parentText" presStyleLbl="node1" presStyleIdx="0" presStyleCnt="4">
        <dgm:presLayoutVars>
          <dgm:chMax val="1"/>
          <dgm:bulletEnabled val="1"/>
        </dgm:presLayoutVars>
      </dgm:prSet>
      <dgm:spPr/>
      <dgm:t>
        <a:bodyPr/>
        <a:lstStyle/>
        <a:p>
          <a:endParaRPr lang="en-US"/>
        </a:p>
      </dgm:t>
    </dgm:pt>
    <dgm:pt modelId="{14FAC796-8AEB-DC41-A826-6307EBDF07A0}" type="pres">
      <dgm:prSet presAssocID="{19B3E679-F332-8D42-B259-C6B34D9AC157}" presName="descendantText" presStyleLbl="alignAccFollowNode1" presStyleIdx="0" presStyleCnt="4">
        <dgm:presLayoutVars>
          <dgm:bulletEnabled val="1"/>
        </dgm:presLayoutVars>
      </dgm:prSet>
      <dgm:spPr/>
      <dgm:t>
        <a:bodyPr/>
        <a:lstStyle/>
        <a:p>
          <a:endParaRPr lang="en-US"/>
        </a:p>
      </dgm:t>
    </dgm:pt>
    <dgm:pt modelId="{CC71EA55-8022-8D4C-B0C2-400DC4D8C39C}" type="pres">
      <dgm:prSet presAssocID="{8EBC786D-4776-7F40-B20B-8029C3644B4F}" presName="sp" presStyleCnt="0"/>
      <dgm:spPr/>
    </dgm:pt>
    <dgm:pt modelId="{EA167C79-5C77-DF4E-99C5-F0F91EEB5264}" type="pres">
      <dgm:prSet presAssocID="{832B6FCF-7293-2D42-B88F-EFB85D8250AC}" presName="linNode" presStyleCnt="0"/>
      <dgm:spPr/>
    </dgm:pt>
    <dgm:pt modelId="{F3D5FAFC-98A0-CF49-8A4D-196D2B1296FE}" type="pres">
      <dgm:prSet presAssocID="{832B6FCF-7293-2D42-B88F-EFB85D8250AC}" presName="parentText" presStyleLbl="node1" presStyleIdx="1" presStyleCnt="4">
        <dgm:presLayoutVars>
          <dgm:chMax val="1"/>
          <dgm:bulletEnabled val="1"/>
        </dgm:presLayoutVars>
      </dgm:prSet>
      <dgm:spPr/>
      <dgm:t>
        <a:bodyPr/>
        <a:lstStyle/>
        <a:p>
          <a:endParaRPr lang="en-US"/>
        </a:p>
      </dgm:t>
    </dgm:pt>
    <dgm:pt modelId="{80EB2C4F-1287-E14B-83EC-FFC917824404}" type="pres">
      <dgm:prSet presAssocID="{832B6FCF-7293-2D42-B88F-EFB85D8250AC}" presName="descendantText" presStyleLbl="alignAccFollowNode1" presStyleIdx="1" presStyleCnt="4">
        <dgm:presLayoutVars>
          <dgm:bulletEnabled val="1"/>
        </dgm:presLayoutVars>
      </dgm:prSet>
      <dgm:spPr/>
      <dgm:t>
        <a:bodyPr/>
        <a:lstStyle/>
        <a:p>
          <a:endParaRPr lang="en-US"/>
        </a:p>
      </dgm:t>
    </dgm:pt>
    <dgm:pt modelId="{E266DCC2-4A77-1C45-A709-05255FF2B2A2}" type="pres">
      <dgm:prSet presAssocID="{9530BE20-56D8-0845-B7BA-75832E8350FE}" presName="sp" presStyleCnt="0"/>
      <dgm:spPr/>
    </dgm:pt>
    <dgm:pt modelId="{F0768423-BF11-BC4D-99EE-98D1AC6F9441}" type="pres">
      <dgm:prSet presAssocID="{D9AEE4D4-F947-1F4B-918F-1F4AF0A3CD93}" presName="linNode" presStyleCnt="0"/>
      <dgm:spPr/>
    </dgm:pt>
    <dgm:pt modelId="{F7F89D77-49FC-5141-9C77-3BEDE92420A5}" type="pres">
      <dgm:prSet presAssocID="{D9AEE4D4-F947-1F4B-918F-1F4AF0A3CD93}" presName="parentText" presStyleLbl="node1" presStyleIdx="2" presStyleCnt="4">
        <dgm:presLayoutVars>
          <dgm:chMax val="1"/>
          <dgm:bulletEnabled val="1"/>
        </dgm:presLayoutVars>
      </dgm:prSet>
      <dgm:spPr/>
      <dgm:t>
        <a:bodyPr/>
        <a:lstStyle/>
        <a:p>
          <a:endParaRPr lang="en-US"/>
        </a:p>
      </dgm:t>
    </dgm:pt>
    <dgm:pt modelId="{E69E422C-7D32-254B-89CB-32E030ADA6CD}" type="pres">
      <dgm:prSet presAssocID="{D9AEE4D4-F947-1F4B-918F-1F4AF0A3CD93}" presName="descendantText" presStyleLbl="alignAccFollowNode1" presStyleIdx="2" presStyleCnt="4">
        <dgm:presLayoutVars>
          <dgm:bulletEnabled val="1"/>
        </dgm:presLayoutVars>
      </dgm:prSet>
      <dgm:spPr/>
      <dgm:t>
        <a:bodyPr/>
        <a:lstStyle/>
        <a:p>
          <a:endParaRPr lang="en-US"/>
        </a:p>
      </dgm:t>
    </dgm:pt>
    <dgm:pt modelId="{83E682C9-ADE1-6747-ACD6-EFE1E1E0396B}" type="pres">
      <dgm:prSet presAssocID="{B554AE0E-CDD7-4445-BB76-5C5676BB2C89}" presName="sp" presStyleCnt="0"/>
      <dgm:spPr/>
    </dgm:pt>
    <dgm:pt modelId="{A4190E2E-9285-F448-8231-C786254982C9}" type="pres">
      <dgm:prSet presAssocID="{F665C4EA-7B39-534A-A947-D4E8FB0A59B2}" presName="linNode" presStyleCnt="0"/>
      <dgm:spPr/>
    </dgm:pt>
    <dgm:pt modelId="{5BE11CF2-B87F-C047-93FA-B05076930254}" type="pres">
      <dgm:prSet presAssocID="{F665C4EA-7B39-534A-A947-D4E8FB0A59B2}" presName="parentText" presStyleLbl="node1" presStyleIdx="3" presStyleCnt="4">
        <dgm:presLayoutVars>
          <dgm:chMax val="1"/>
          <dgm:bulletEnabled val="1"/>
        </dgm:presLayoutVars>
      </dgm:prSet>
      <dgm:spPr/>
      <dgm:t>
        <a:bodyPr/>
        <a:lstStyle/>
        <a:p>
          <a:endParaRPr lang="en-US"/>
        </a:p>
      </dgm:t>
    </dgm:pt>
    <dgm:pt modelId="{73221D7C-7E0F-B54E-9E46-C1C0FBCF5098}" type="pres">
      <dgm:prSet presAssocID="{F665C4EA-7B39-534A-A947-D4E8FB0A59B2}" presName="descendantText" presStyleLbl="alignAccFollowNode1" presStyleIdx="3" presStyleCnt="4">
        <dgm:presLayoutVars>
          <dgm:bulletEnabled val="1"/>
        </dgm:presLayoutVars>
      </dgm:prSet>
      <dgm:spPr/>
      <dgm:t>
        <a:bodyPr/>
        <a:lstStyle/>
        <a:p>
          <a:endParaRPr lang="en-US"/>
        </a:p>
      </dgm:t>
    </dgm:pt>
  </dgm:ptLst>
  <dgm:cxnLst>
    <dgm:cxn modelId="{B12A9D85-E5AC-E745-A8A3-BA510C01D087}" srcId="{D9AEE4D4-F947-1F4B-918F-1F4AF0A3CD93}" destId="{3A637512-FF5F-894C-860C-091B3FEEC936}" srcOrd="0" destOrd="0" parTransId="{733FA27C-DCD6-E442-AE06-3C285C53B3B7}" sibTransId="{FC037EC5-89E8-3547-B9A9-25653360F85A}"/>
    <dgm:cxn modelId="{286B62E7-A145-5A4E-A278-37E7A5EF19FD}" srcId="{19B3E679-F332-8D42-B259-C6B34D9AC157}" destId="{AABF3A0D-9498-A744-AD25-F25B50DE1D3F}" srcOrd="0" destOrd="0" parTransId="{8B3C5359-4083-3C44-8A45-190C3154C377}" sibTransId="{62A1BE47-90C7-994F-ACC0-35A35F5C4CA9}"/>
    <dgm:cxn modelId="{4FDCA2E0-DAE9-6940-8C61-D34E4CF50E60}" type="presOf" srcId="{AABF3A0D-9498-A744-AD25-F25B50DE1D3F}" destId="{14FAC796-8AEB-DC41-A826-6307EBDF07A0}" srcOrd="0" destOrd="0" presId="urn:microsoft.com/office/officeart/2005/8/layout/vList5"/>
    <dgm:cxn modelId="{50F0D978-3D96-3D44-BD1D-138B69EFC6C5}" type="presOf" srcId="{12A5DFFA-CE65-2844-962D-29914156C32B}" destId="{80EB2C4F-1287-E14B-83EC-FFC917824404}" srcOrd="0" destOrd="0" presId="urn:microsoft.com/office/officeart/2005/8/layout/vList5"/>
    <dgm:cxn modelId="{0486641C-8283-9244-84FF-0DC121C27048}" srcId="{F665C4EA-7B39-534A-A947-D4E8FB0A59B2}" destId="{ABA153C3-AED7-9C44-895C-6F48A7CDA16B}" srcOrd="0" destOrd="0" parTransId="{3B55D4DE-318A-BE4B-AA0B-30D23FD4DB44}" sibTransId="{86F97906-DEDA-5546-B1E2-DA15D71291E7}"/>
    <dgm:cxn modelId="{F2666E3F-E211-1C4B-B1A4-F3BD72E5A523}" type="presOf" srcId="{832B6FCF-7293-2D42-B88F-EFB85D8250AC}" destId="{F3D5FAFC-98A0-CF49-8A4D-196D2B1296FE}" srcOrd="0" destOrd="0" presId="urn:microsoft.com/office/officeart/2005/8/layout/vList5"/>
    <dgm:cxn modelId="{0BF1AC92-0BAE-0348-8EF5-3014143319CD}" srcId="{47E69AF3-4FF5-D142-B81E-378EB1F39FBF}" destId="{D9AEE4D4-F947-1F4B-918F-1F4AF0A3CD93}" srcOrd="2" destOrd="0" parTransId="{10E7DC02-A11D-2D4F-8FE6-182C889F2015}" sibTransId="{B554AE0E-CDD7-4445-BB76-5C5676BB2C89}"/>
    <dgm:cxn modelId="{E1D9F6E5-47CB-7345-B170-901682BBF88F}" type="presOf" srcId="{F665C4EA-7B39-534A-A947-D4E8FB0A59B2}" destId="{5BE11CF2-B87F-C047-93FA-B05076930254}" srcOrd="0" destOrd="0" presId="urn:microsoft.com/office/officeart/2005/8/layout/vList5"/>
    <dgm:cxn modelId="{DC7B56C7-1D2C-CE4C-B0E2-10C532FE9A8E}" type="presOf" srcId="{D9AEE4D4-F947-1F4B-918F-1F4AF0A3CD93}" destId="{F7F89D77-49FC-5141-9C77-3BEDE92420A5}" srcOrd="0" destOrd="0" presId="urn:microsoft.com/office/officeart/2005/8/layout/vList5"/>
    <dgm:cxn modelId="{F6FAF039-EDE5-1B46-AC69-B3E51C78B0F8}" type="presOf" srcId="{47E69AF3-4FF5-D142-B81E-378EB1F39FBF}" destId="{8BA7BD4F-83A2-5C48-981D-2D63E30B6AE9}" srcOrd="0" destOrd="0" presId="urn:microsoft.com/office/officeart/2005/8/layout/vList5"/>
    <dgm:cxn modelId="{4EEE5905-E555-3C42-A849-D6B699365C4F}" type="presOf" srcId="{ABA153C3-AED7-9C44-895C-6F48A7CDA16B}" destId="{73221D7C-7E0F-B54E-9E46-C1C0FBCF5098}" srcOrd="0" destOrd="0" presId="urn:microsoft.com/office/officeart/2005/8/layout/vList5"/>
    <dgm:cxn modelId="{B4D91276-388B-7A46-A609-7957CBD42634}" srcId="{832B6FCF-7293-2D42-B88F-EFB85D8250AC}" destId="{12A5DFFA-CE65-2844-962D-29914156C32B}" srcOrd="0" destOrd="0" parTransId="{B3FC1599-B918-804B-B476-AA9AB7A382B3}" sibTransId="{1F7B5B6B-763A-F848-95F2-5485F7B34BB3}"/>
    <dgm:cxn modelId="{714BFFBD-675E-8941-873A-4DD07477EF23}" type="presOf" srcId="{3A637512-FF5F-894C-860C-091B3FEEC936}" destId="{E69E422C-7D32-254B-89CB-32E030ADA6CD}" srcOrd="0" destOrd="0" presId="urn:microsoft.com/office/officeart/2005/8/layout/vList5"/>
    <dgm:cxn modelId="{4C957D61-0C35-4249-BB21-4B7C80310308}" srcId="{47E69AF3-4FF5-D142-B81E-378EB1F39FBF}" destId="{832B6FCF-7293-2D42-B88F-EFB85D8250AC}" srcOrd="1" destOrd="0" parTransId="{4E6563E4-D62A-BD41-B555-E46111E40D46}" sibTransId="{9530BE20-56D8-0845-B7BA-75832E8350FE}"/>
    <dgm:cxn modelId="{4592D698-BF94-154B-85B1-118B080C082F}" srcId="{47E69AF3-4FF5-D142-B81E-378EB1F39FBF}" destId="{19B3E679-F332-8D42-B259-C6B34D9AC157}" srcOrd="0" destOrd="0" parTransId="{6323F633-67E6-2147-995B-70B3177D1F1A}" sibTransId="{8EBC786D-4776-7F40-B20B-8029C3644B4F}"/>
    <dgm:cxn modelId="{25E6CBF7-C5F6-564D-9E35-0DB692FA745D}" type="presOf" srcId="{19B3E679-F332-8D42-B259-C6B34D9AC157}" destId="{F7A0EC41-E12E-4F4E-855A-93EA9F6584F2}" srcOrd="0" destOrd="0" presId="urn:microsoft.com/office/officeart/2005/8/layout/vList5"/>
    <dgm:cxn modelId="{82969716-DA44-4340-9657-C0E2DECD5B86}" srcId="{47E69AF3-4FF5-D142-B81E-378EB1F39FBF}" destId="{F665C4EA-7B39-534A-A947-D4E8FB0A59B2}" srcOrd="3" destOrd="0" parTransId="{1FECC330-004A-3A49-A078-D1A8C23A9476}" sibTransId="{4CDF2711-B773-4342-BDBA-8E670D426D4A}"/>
    <dgm:cxn modelId="{0BBA8097-F516-CB49-97CB-28EE8A2CF975}" type="presParOf" srcId="{8BA7BD4F-83A2-5C48-981D-2D63E30B6AE9}" destId="{F5F0D562-A217-1E43-A371-8503FBACE870}" srcOrd="0" destOrd="0" presId="urn:microsoft.com/office/officeart/2005/8/layout/vList5"/>
    <dgm:cxn modelId="{70E84F1E-6E73-BC40-842F-446BC5469529}" type="presParOf" srcId="{F5F0D562-A217-1E43-A371-8503FBACE870}" destId="{F7A0EC41-E12E-4F4E-855A-93EA9F6584F2}" srcOrd="0" destOrd="0" presId="urn:microsoft.com/office/officeart/2005/8/layout/vList5"/>
    <dgm:cxn modelId="{CA425CD8-344A-B742-8E01-BC34FD8CC9B8}" type="presParOf" srcId="{F5F0D562-A217-1E43-A371-8503FBACE870}" destId="{14FAC796-8AEB-DC41-A826-6307EBDF07A0}" srcOrd="1" destOrd="0" presId="urn:microsoft.com/office/officeart/2005/8/layout/vList5"/>
    <dgm:cxn modelId="{E393F0CB-EABD-7547-A0BA-486D3A402662}" type="presParOf" srcId="{8BA7BD4F-83A2-5C48-981D-2D63E30B6AE9}" destId="{CC71EA55-8022-8D4C-B0C2-400DC4D8C39C}" srcOrd="1" destOrd="0" presId="urn:microsoft.com/office/officeart/2005/8/layout/vList5"/>
    <dgm:cxn modelId="{DBEA781D-3A49-5C49-908D-DD5D00CCEAE8}" type="presParOf" srcId="{8BA7BD4F-83A2-5C48-981D-2D63E30B6AE9}" destId="{EA167C79-5C77-DF4E-99C5-F0F91EEB5264}" srcOrd="2" destOrd="0" presId="urn:microsoft.com/office/officeart/2005/8/layout/vList5"/>
    <dgm:cxn modelId="{B1EB3B44-36BC-2446-A753-CA045B7891A6}" type="presParOf" srcId="{EA167C79-5C77-DF4E-99C5-F0F91EEB5264}" destId="{F3D5FAFC-98A0-CF49-8A4D-196D2B1296FE}" srcOrd="0" destOrd="0" presId="urn:microsoft.com/office/officeart/2005/8/layout/vList5"/>
    <dgm:cxn modelId="{AFF45A87-F4F1-7941-B761-E38618ED6A91}" type="presParOf" srcId="{EA167C79-5C77-DF4E-99C5-F0F91EEB5264}" destId="{80EB2C4F-1287-E14B-83EC-FFC917824404}" srcOrd="1" destOrd="0" presId="urn:microsoft.com/office/officeart/2005/8/layout/vList5"/>
    <dgm:cxn modelId="{73CBF6F4-5971-174B-9791-9D3ABA998AEA}" type="presParOf" srcId="{8BA7BD4F-83A2-5C48-981D-2D63E30B6AE9}" destId="{E266DCC2-4A77-1C45-A709-05255FF2B2A2}" srcOrd="3" destOrd="0" presId="urn:microsoft.com/office/officeart/2005/8/layout/vList5"/>
    <dgm:cxn modelId="{F7B4047B-FDC5-F148-9737-591255CAF809}" type="presParOf" srcId="{8BA7BD4F-83A2-5C48-981D-2D63E30B6AE9}" destId="{F0768423-BF11-BC4D-99EE-98D1AC6F9441}" srcOrd="4" destOrd="0" presId="urn:microsoft.com/office/officeart/2005/8/layout/vList5"/>
    <dgm:cxn modelId="{4AB9E315-0786-AB40-8CCC-42540D69259A}" type="presParOf" srcId="{F0768423-BF11-BC4D-99EE-98D1AC6F9441}" destId="{F7F89D77-49FC-5141-9C77-3BEDE92420A5}" srcOrd="0" destOrd="0" presId="urn:microsoft.com/office/officeart/2005/8/layout/vList5"/>
    <dgm:cxn modelId="{BCACA9EE-BFF2-CB41-9803-CB148436E0F2}" type="presParOf" srcId="{F0768423-BF11-BC4D-99EE-98D1AC6F9441}" destId="{E69E422C-7D32-254B-89CB-32E030ADA6CD}" srcOrd="1" destOrd="0" presId="urn:microsoft.com/office/officeart/2005/8/layout/vList5"/>
    <dgm:cxn modelId="{AB8B863B-025A-E34C-9C6E-E2539C9AD87F}" type="presParOf" srcId="{8BA7BD4F-83A2-5C48-981D-2D63E30B6AE9}" destId="{83E682C9-ADE1-6747-ACD6-EFE1E1E0396B}" srcOrd="5" destOrd="0" presId="urn:microsoft.com/office/officeart/2005/8/layout/vList5"/>
    <dgm:cxn modelId="{55E1C2B9-BCDC-934D-BD51-198786A88343}" type="presParOf" srcId="{8BA7BD4F-83A2-5C48-981D-2D63E30B6AE9}" destId="{A4190E2E-9285-F448-8231-C786254982C9}" srcOrd="6" destOrd="0" presId="urn:microsoft.com/office/officeart/2005/8/layout/vList5"/>
    <dgm:cxn modelId="{63BA9380-34E1-6445-BB7B-835CC9C417EF}" type="presParOf" srcId="{A4190E2E-9285-F448-8231-C786254982C9}" destId="{5BE11CF2-B87F-C047-93FA-B05076930254}" srcOrd="0" destOrd="0" presId="urn:microsoft.com/office/officeart/2005/8/layout/vList5"/>
    <dgm:cxn modelId="{C2889720-3F5E-A24F-9FED-B8F93382DDE4}" type="presParOf" srcId="{A4190E2E-9285-F448-8231-C786254982C9}" destId="{73221D7C-7E0F-B54E-9E46-C1C0FBCF509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69AF3-4FF5-D142-B81E-378EB1F39FBF}"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19B3E679-F332-8D42-B259-C6B34D9AC157}">
      <dgm:prSet phldrT="[Text]"/>
      <dgm:spPr/>
      <dgm:t>
        <a:bodyPr/>
        <a:lstStyle/>
        <a:p>
          <a:r>
            <a:rPr lang="en-US" dirty="0" smtClean="0"/>
            <a:t>March - May</a:t>
          </a:r>
          <a:endParaRPr lang="en-US" dirty="0"/>
        </a:p>
      </dgm:t>
    </dgm:pt>
    <dgm:pt modelId="{6323F633-67E6-2147-995B-70B3177D1F1A}" type="parTrans" cxnId="{4592D698-BF94-154B-85B1-118B080C082F}">
      <dgm:prSet/>
      <dgm:spPr/>
      <dgm:t>
        <a:bodyPr/>
        <a:lstStyle/>
        <a:p>
          <a:endParaRPr lang="en-US"/>
        </a:p>
      </dgm:t>
    </dgm:pt>
    <dgm:pt modelId="{8EBC786D-4776-7F40-B20B-8029C3644B4F}" type="sibTrans" cxnId="{4592D698-BF94-154B-85B1-118B080C082F}">
      <dgm:prSet/>
      <dgm:spPr/>
      <dgm:t>
        <a:bodyPr/>
        <a:lstStyle/>
        <a:p>
          <a:endParaRPr lang="en-US"/>
        </a:p>
      </dgm:t>
    </dgm:pt>
    <dgm:pt modelId="{AABF3A0D-9498-A744-AD25-F25B50DE1D3F}">
      <dgm:prSet phldrT="[Text]"/>
      <dgm:spPr/>
      <dgm:t>
        <a:bodyPr/>
        <a:lstStyle/>
        <a:p>
          <a:r>
            <a:rPr lang="en-US" dirty="0" smtClean="0"/>
            <a:t>Tax “boot camp”</a:t>
          </a:r>
          <a:endParaRPr lang="en-US" dirty="0"/>
        </a:p>
      </dgm:t>
    </dgm:pt>
    <dgm:pt modelId="{8B3C5359-4083-3C44-8A45-190C3154C377}" type="parTrans" cxnId="{286B62E7-A145-5A4E-A278-37E7A5EF19FD}">
      <dgm:prSet/>
      <dgm:spPr/>
      <dgm:t>
        <a:bodyPr/>
        <a:lstStyle/>
        <a:p>
          <a:endParaRPr lang="en-US"/>
        </a:p>
      </dgm:t>
    </dgm:pt>
    <dgm:pt modelId="{62A1BE47-90C7-994F-ACC0-35A35F5C4CA9}" type="sibTrans" cxnId="{286B62E7-A145-5A4E-A278-37E7A5EF19FD}">
      <dgm:prSet/>
      <dgm:spPr/>
      <dgm:t>
        <a:bodyPr/>
        <a:lstStyle/>
        <a:p>
          <a:endParaRPr lang="en-US"/>
        </a:p>
      </dgm:t>
    </dgm:pt>
    <dgm:pt modelId="{832B6FCF-7293-2D42-B88F-EFB85D8250AC}">
      <dgm:prSet phldrT="[Text]"/>
      <dgm:spPr/>
      <dgm:t>
        <a:bodyPr/>
        <a:lstStyle/>
        <a:p>
          <a:r>
            <a:rPr lang="en-US" dirty="0" smtClean="0"/>
            <a:t>May – August</a:t>
          </a:r>
          <a:endParaRPr lang="en-US" dirty="0"/>
        </a:p>
      </dgm:t>
    </dgm:pt>
    <dgm:pt modelId="{4E6563E4-D62A-BD41-B555-E46111E40D46}" type="parTrans" cxnId="{4C957D61-0C35-4249-BB21-4B7C80310308}">
      <dgm:prSet/>
      <dgm:spPr/>
      <dgm:t>
        <a:bodyPr/>
        <a:lstStyle/>
        <a:p>
          <a:endParaRPr lang="en-US"/>
        </a:p>
      </dgm:t>
    </dgm:pt>
    <dgm:pt modelId="{9530BE20-56D8-0845-B7BA-75832E8350FE}" type="sibTrans" cxnId="{4C957D61-0C35-4249-BB21-4B7C80310308}">
      <dgm:prSet/>
      <dgm:spPr/>
      <dgm:t>
        <a:bodyPr/>
        <a:lstStyle/>
        <a:p>
          <a:endParaRPr lang="en-US"/>
        </a:p>
      </dgm:t>
    </dgm:pt>
    <dgm:pt modelId="{12A5DFFA-CE65-2844-962D-29914156C32B}">
      <dgm:prSet phldrT="[Text]"/>
      <dgm:spPr/>
      <dgm:t>
        <a:bodyPr/>
        <a:lstStyle/>
        <a:p>
          <a:r>
            <a:rPr lang="en-US" dirty="0" smtClean="0"/>
            <a:t>Public Input Meetings</a:t>
          </a:r>
          <a:endParaRPr lang="en-US" dirty="0"/>
        </a:p>
      </dgm:t>
    </dgm:pt>
    <dgm:pt modelId="{B3FC1599-B918-804B-B476-AA9AB7A382B3}" type="parTrans" cxnId="{B4D91276-388B-7A46-A609-7957CBD42634}">
      <dgm:prSet/>
      <dgm:spPr/>
      <dgm:t>
        <a:bodyPr/>
        <a:lstStyle/>
        <a:p>
          <a:endParaRPr lang="en-US"/>
        </a:p>
      </dgm:t>
    </dgm:pt>
    <dgm:pt modelId="{1F7B5B6B-763A-F848-95F2-5485F7B34BB3}" type="sibTrans" cxnId="{B4D91276-388B-7A46-A609-7957CBD42634}">
      <dgm:prSet/>
      <dgm:spPr/>
      <dgm:t>
        <a:bodyPr/>
        <a:lstStyle/>
        <a:p>
          <a:endParaRPr lang="en-US"/>
        </a:p>
      </dgm:t>
    </dgm:pt>
    <dgm:pt modelId="{D9AEE4D4-F947-1F4B-918F-1F4AF0A3CD93}">
      <dgm:prSet phldrT="[Text]"/>
      <dgm:spPr/>
      <dgm:t>
        <a:bodyPr/>
        <a:lstStyle/>
        <a:p>
          <a:r>
            <a:rPr lang="en-US" dirty="0" smtClean="0"/>
            <a:t>August – September</a:t>
          </a:r>
          <a:endParaRPr lang="en-US" dirty="0"/>
        </a:p>
      </dgm:t>
    </dgm:pt>
    <dgm:pt modelId="{10E7DC02-A11D-2D4F-8FE6-182C889F2015}" type="parTrans" cxnId="{0BF1AC92-0BAE-0348-8EF5-3014143319CD}">
      <dgm:prSet/>
      <dgm:spPr/>
      <dgm:t>
        <a:bodyPr/>
        <a:lstStyle/>
        <a:p>
          <a:endParaRPr lang="en-US"/>
        </a:p>
      </dgm:t>
    </dgm:pt>
    <dgm:pt modelId="{B554AE0E-CDD7-4445-BB76-5C5676BB2C89}" type="sibTrans" cxnId="{0BF1AC92-0BAE-0348-8EF5-3014143319CD}">
      <dgm:prSet/>
      <dgm:spPr/>
      <dgm:t>
        <a:bodyPr/>
        <a:lstStyle/>
        <a:p>
          <a:endParaRPr lang="en-US"/>
        </a:p>
      </dgm:t>
    </dgm:pt>
    <dgm:pt modelId="{3A637512-FF5F-894C-860C-091B3FEEC936}">
      <dgm:prSet phldrT="[Text]"/>
      <dgm:spPr/>
      <dgm:t>
        <a:bodyPr/>
        <a:lstStyle/>
        <a:p>
          <a:r>
            <a:rPr lang="en-US" dirty="0" smtClean="0"/>
            <a:t>Commission meets with appointed economists</a:t>
          </a:r>
          <a:endParaRPr lang="en-US" dirty="0"/>
        </a:p>
      </dgm:t>
    </dgm:pt>
    <dgm:pt modelId="{733FA27C-DCD6-E442-AE06-3C285C53B3B7}" type="parTrans" cxnId="{B12A9D85-E5AC-E745-A8A3-BA510C01D087}">
      <dgm:prSet/>
      <dgm:spPr/>
      <dgm:t>
        <a:bodyPr/>
        <a:lstStyle/>
        <a:p>
          <a:endParaRPr lang="en-US"/>
        </a:p>
      </dgm:t>
    </dgm:pt>
    <dgm:pt modelId="{FC037EC5-89E8-3547-B9A9-25653360F85A}" type="sibTrans" cxnId="{B12A9D85-E5AC-E745-A8A3-BA510C01D087}">
      <dgm:prSet/>
      <dgm:spPr/>
      <dgm:t>
        <a:bodyPr/>
        <a:lstStyle/>
        <a:p>
          <a:endParaRPr lang="en-US"/>
        </a:p>
      </dgm:t>
    </dgm:pt>
    <dgm:pt modelId="{F665C4EA-7B39-534A-A947-D4E8FB0A59B2}">
      <dgm:prSet/>
      <dgm:spPr/>
      <dgm:t>
        <a:bodyPr/>
        <a:lstStyle/>
        <a:p>
          <a:r>
            <a:rPr lang="en-US" dirty="0" smtClean="0"/>
            <a:t>November	</a:t>
          </a:r>
          <a:endParaRPr lang="en-US" dirty="0"/>
        </a:p>
      </dgm:t>
    </dgm:pt>
    <dgm:pt modelId="{4CDF2711-B773-4342-BDBA-8E670D426D4A}" type="sibTrans" cxnId="{82969716-DA44-4340-9657-C0E2DECD5B86}">
      <dgm:prSet/>
      <dgm:spPr/>
      <dgm:t>
        <a:bodyPr/>
        <a:lstStyle/>
        <a:p>
          <a:endParaRPr lang="en-US"/>
        </a:p>
      </dgm:t>
    </dgm:pt>
    <dgm:pt modelId="{1FECC330-004A-3A49-A078-D1A8C23A9476}" type="parTrans" cxnId="{82969716-DA44-4340-9657-C0E2DECD5B86}">
      <dgm:prSet/>
      <dgm:spPr/>
      <dgm:t>
        <a:bodyPr/>
        <a:lstStyle/>
        <a:p>
          <a:endParaRPr lang="en-US"/>
        </a:p>
      </dgm:t>
    </dgm:pt>
    <dgm:pt modelId="{ABA153C3-AED7-9C44-895C-6F48A7CDA16B}">
      <dgm:prSet/>
      <dgm:spPr/>
      <dgm:t>
        <a:bodyPr/>
        <a:lstStyle/>
        <a:p>
          <a:r>
            <a:rPr lang="en-US" dirty="0" smtClean="0"/>
            <a:t>Recommendations come out</a:t>
          </a:r>
          <a:endParaRPr lang="en-US" dirty="0"/>
        </a:p>
      </dgm:t>
    </dgm:pt>
    <dgm:pt modelId="{3B55D4DE-318A-BE4B-AA0B-30D23FD4DB44}" type="parTrans" cxnId="{0486641C-8283-9244-84FF-0DC121C27048}">
      <dgm:prSet/>
      <dgm:spPr/>
      <dgm:t>
        <a:bodyPr/>
        <a:lstStyle/>
        <a:p>
          <a:endParaRPr lang="en-US"/>
        </a:p>
      </dgm:t>
    </dgm:pt>
    <dgm:pt modelId="{86F97906-DEDA-5546-B1E2-DA15D71291E7}" type="sibTrans" cxnId="{0486641C-8283-9244-84FF-0DC121C27048}">
      <dgm:prSet/>
      <dgm:spPr/>
      <dgm:t>
        <a:bodyPr/>
        <a:lstStyle/>
        <a:p>
          <a:endParaRPr lang="en-US"/>
        </a:p>
      </dgm:t>
    </dgm:pt>
    <dgm:pt modelId="{8BA7BD4F-83A2-5C48-981D-2D63E30B6AE9}" type="pres">
      <dgm:prSet presAssocID="{47E69AF3-4FF5-D142-B81E-378EB1F39FBF}" presName="Name0" presStyleCnt="0">
        <dgm:presLayoutVars>
          <dgm:dir/>
          <dgm:animLvl val="lvl"/>
          <dgm:resizeHandles val="exact"/>
        </dgm:presLayoutVars>
      </dgm:prSet>
      <dgm:spPr/>
      <dgm:t>
        <a:bodyPr/>
        <a:lstStyle/>
        <a:p>
          <a:endParaRPr lang="en-US"/>
        </a:p>
      </dgm:t>
    </dgm:pt>
    <dgm:pt modelId="{F5F0D562-A217-1E43-A371-8503FBACE870}" type="pres">
      <dgm:prSet presAssocID="{19B3E679-F332-8D42-B259-C6B34D9AC157}" presName="linNode" presStyleCnt="0"/>
      <dgm:spPr/>
    </dgm:pt>
    <dgm:pt modelId="{F7A0EC41-E12E-4F4E-855A-93EA9F6584F2}" type="pres">
      <dgm:prSet presAssocID="{19B3E679-F332-8D42-B259-C6B34D9AC157}" presName="parentText" presStyleLbl="node1" presStyleIdx="0" presStyleCnt="4">
        <dgm:presLayoutVars>
          <dgm:chMax val="1"/>
          <dgm:bulletEnabled val="1"/>
        </dgm:presLayoutVars>
      </dgm:prSet>
      <dgm:spPr/>
      <dgm:t>
        <a:bodyPr/>
        <a:lstStyle/>
        <a:p>
          <a:endParaRPr lang="en-US"/>
        </a:p>
      </dgm:t>
    </dgm:pt>
    <dgm:pt modelId="{14FAC796-8AEB-DC41-A826-6307EBDF07A0}" type="pres">
      <dgm:prSet presAssocID="{19B3E679-F332-8D42-B259-C6B34D9AC157}" presName="descendantText" presStyleLbl="alignAccFollowNode1" presStyleIdx="0" presStyleCnt="4">
        <dgm:presLayoutVars>
          <dgm:bulletEnabled val="1"/>
        </dgm:presLayoutVars>
      </dgm:prSet>
      <dgm:spPr/>
      <dgm:t>
        <a:bodyPr/>
        <a:lstStyle/>
        <a:p>
          <a:endParaRPr lang="en-US"/>
        </a:p>
      </dgm:t>
    </dgm:pt>
    <dgm:pt modelId="{CC71EA55-8022-8D4C-B0C2-400DC4D8C39C}" type="pres">
      <dgm:prSet presAssocID="{8EBC786D-4776-7F40-B20B-8029C3644B4F}" presName="sp" presStyleCnt="0"/>
      <dgm:spPr/>
    </dgm:pt>
    <dgm:pt modelId="{EA167C79-5C77-DF4E-99C5-F0F91EEB5264}" type="pres">
      <dgm:prSet presAssocID="{832B6FCF-7293-2D42-B88F-EFB85D8250AC}" presName="linNode" presStyleCnt="0"/>
      <dgm:spPr/>
    </dgm:pt>
    <dgm:pt modelId="{F3D5FAFC-98A0-CF49-8A4D-196D2B1296FE}" type="pres">
      <dgm:prSet presAssocID="{832B6FCF-7293-2D42-B88F-EFB85D8250AC}" presName="parentText" presStyleLbl="node1" presStyleIdx="1" presStyleCnt="4">
        <dgm:presLayoutVars>
          <dgm:chMax val="1"/>
          <dgm:bulletEnabled val="1"/>
        </dgm:presLayoutVars>
      </dgm:prSet>
      <dgm:spPr/>
      <dgm:t>
        <a:bodyPr/>
        <a:lstStyle/>
        <a:p>
          <a:endParaRPr lang="en-US"/>
        </a:p>
      </dgm:t>
    </dgm:pt>
    <dgm:pt modelId="{80EB2C4F-1287-E14B-83EC-FFC917824404}" type="pres">
      <dgm:prSet presAssocID="{832B6FCF-7293-2D42-B88F-EFB85D8250AC}" presName="descendantText" presStyleLbl="alignAccFollowNode1" presStyleIdx="1" presStyleCnt="4">
        <dgm:presLayoutVars>
          <dgm:bulletEnabled val="1"/>
        </dgm:presLayoutVars>
      </dgm:prSet>
      <dgm:spPr/>
      <dgm:t>
        <a:bodyPr/>
        <a:lstStyle/>
        <a:p>
          <a:endParaRPr lang="en-US"/>
        </a:p>
      </dgm:t>
    </dgm:pt>
    <dgm:pt modelId="{E266DCC2-4A77-1C45-A709-05255FF2B2A2}" type="pres">
      <dgm:prSet presAssocID="{9530BE20-56D8-0845-B7BA-75832E8350FE}" presName="sp" presStyleCnt="0"/>
      <dgm:spPr/>
    </dgm:pt>
    <dgm:pt modelId="{F0768423-BF11-BC4D-99EE-98D1AC6F9441}" type="pres">
      <dgm:prSet presAssocID="{D9AEE4D4-F947-1F4B-918F-1F4AF0A3CD93}" presName="linNode" presStyleCnt="0"/>
      <dgm:spPr/>
    </dgm:pt>
    <dgm:pt modelId="{F7F89D77-49FC-5141-9C77-3BEDE92420A5}" type="pres">
      <dgm:prSet presAssocID="{D9AEE4D4-F947-1F4B-918F-1F4AF0A3CD93}" presName="parentText" presStyleLbl="node1" presStyleIdx="2" presStyleCnt="4">
        <dgm:presLayoutVars>
          <dgm:chMax val="1"/>
          <dgm:bulletEnabled val="1"/>
        </dgm:presLayoutVars>
      </dgm:prSet>
      <dgm:spPr/>
      <dgm:t>
        <a:bodyPr/>
        <a:lstStyle/>
        <a:p>
          <a:endParaRPr lang="en-US"/>
        </a:p>
      </dgm:t>
    </dgm:pt>
    <dgm:pt modelId="{E69E422C-7D32-254B-89CB-32E030ADA6CD}" type="pres">
      <dgm:prSet presAssocID="{D9AEE4D4-F947-1F4B-918F-1F4AF0A3CD93}" presName="descendantText" presStyleLbl="alignAccFollowNode1" presStyleIdx="2" presStyleCnt="4">
        <dgm:presLayoutVars>
          <dgm:bulletEnabled val="1"/>
        </dgm:presLayoutVars>
      </dgm:prSet>
      <dgm:spPr/>
      <dgm:t>
        <a:bodyPr/>
        <a:lstStyle/>
        <a:p>
          <a:endParaRPr lang="en-US"/>
        </a:p>
      </dgm:t>
    </dgm:pt>
    <dgm:pt modelId="{83E682C9-ADE1-6747-ACD6-EFE1E1E0396B}" type="pres">
      <dgm:prSet presAssocID="{B554AE0E-CDD7-4445-BB76-5C5676BB2C89}" presName="sp" presStyleCnt="0"/>
      <dgm:spPr/>
    </dgm:pt>
    <dgm:pt modelId="{A4190E2E-9285-F448-8231-C786254982C9}" type="pres">
      <dgm:prSet presAssocID="{F665C4EA-7B39-534A-A947-D4E8FB0A59B2}" presName="linNode" presStyleCnt="0"/>
      <dgm:spPr/>
    </dgm:pt>
    <dgm:pt modelId="{5BE11CF2-B87F-C047-93FA-B05076930254}" type="pres">
      <dgm:prSet presAssocID="{F665C4EA-7B39-534A-A947-D4E8FB0A59B2}" presName="parentText" presStyleLbl="node1" presStyleIdx="3" presStyleCnt="4">
        <dgm:presLayoutVars>
          <dgm:chMax val="1"/>
          <dgm:bulletEnabled val="1"/>
        </dgm:presLayoutVars>
      </dgm:prSet>
      <dgm:spPr/>
      <dgm:t>
        <a:bodyPr/>
        <a:lstStyle/>
        <a:p>
          <a:endParaRPr lang="en-US"/>
        </a:p>
      </dgm:t>
    </dgm:pt>
    <dgm:pt modelId="{73221D7C-7E0F-B54E-9E46-C1C0FBCF5098}" type="pres">
      <dgm:prSet presAssocID="{F665C4EA-7B39-534A-A947-D4E8FB0A59B2}" presName="descendantText" presStyleLbl="alignAccFollowNode1" presStyleIdx="3" presStyleCnt="4">
        <dgm:presLayoutVars>
          <dgm:bulletEnabled val="1"/>
        </dgm:presLayoutVars>
      </dgm:prSet>
      <dgm:spPr/>
      <dgm:t>
        <a:bodyPr/>
        <a:lstStyle/>
        <a:p>
          <a:endParaRPr lang="en-US"/>
        </a:p>
      </dgm:t>
    </dgm:pt>
  </dgm:ptLst>
  <dgm:cxnLst>
    <dgm:cxn modelId="{C5882911-1ED7-244E-8F75-BB3BC1DBCD3B}" type="presOf" srcId="{3A637512-FF5F-894C-860C-091B3FEEC936}" destId="{E69E422C-7D32-254B-89CB-32E030ADA6CD}" srcOrd="0" destOrd="0" presId="urn:microsoft.com/office/officeart/2005/8/layout/vList5"/>
    <dgm:cxn modelId="{B12A9D85-E5AC-E745-A8A3-BA510C01D087}" srcId="{D9AEE4D4-F947-1F4B-918F-1F4AF0A3CD93}" destId="{3A637512-FF5F-894C-860C-091B3FEEC936}" srcOrd="0" destOrd="0" parTransId="{733FA27C-DCD6-E442-AE06-3C285C53B3B7}" sibTransId="{FC037EC5-89E8-3547-B9A9-25653360F85A}"/>
    <dgm:cxn modelId="{30585DF7-DD62-004C-9A62-599E6551C46C}" type="presOf" srcId="{47E69AF3-4FF5-D142-B81E-378EB1F39FBF}" destId="{8BA7BD4F-83A2-5C48-981D-2D63E30B6AE9}" srcOrd="0" destOrd="0" presId="urn:microsoft.com/office/officeart/2005/8/layout/vList5"/>
    <dgm:cxn modelId="{286B62E7-A145-5A4E-A278-37E7A5EF19FD}" srcId="{19B3E679-F332-8D42-B259-C6B34D9AC157}" destId="{AABF3A0D-9498-A744-AD25-F25B50DE1D3F}" srcOrd="0" destOrd="0" parTransId="{8B3C5359-4083-3C44-8A45-190C3154C377}" sibTransId="{62A1BE47-90C7-994F-ACC0-35A35F5C4CA9}"/>
    <dgm:cxn modelId="{809B08D7-19CC-1E41-A257-A20C11310588}" type="presOf" srcId="{F665C4EA-7B39-534A-A947-D4E8FB0A59B2}" destId="{5BE11CF2-B87F-C047-93FA-B05076930254}" srcOrd="0" destOrd="0" presId="urn:microsoft.com/office/officeart/2005/8/layout/vList5"/>
    <dgm:cxn modelId="{B73B6F23-D39D-844E-8000-4F7B80E29D62}" type="presOf" srcId="{AABF3A0D-9498-A744-AD25-F25B50DE1D3F}" destId="{14FAC796-8AEB-DC41-A826-6307EBDF07A0}" srcOrd="0" destOrd="0" presId="urn:microsoft.com/office/officeart/2005/8/layout/vList5"/>
    <dgm:cxn modelId="{2F4D2157-C3E7-044C-A427-93D576CBBA7F}" type="presOf" srcId="{12A5DFFA-CE65-2844-962D-29914156C32B}" destId="{80EB2C4F-1287-E14B-83EC-FFC917824404}" srcOrd="0" destOrd="0" presId="urn:microsoft.com/office/officeart/2005/8/layout/vList5"/>
    <dgm:cxn modelId="{F13EF4BA-6B36-8141-B438-2D1944F256DC}" type="presOf" srcId="{D9AEE4D4-F947-1F4B-918F-1F4AF0A3CD93}" destId="{F7F89D77-49FC-5141-9C77-3BEDE92420A5}" srcOrd="0" destOrd="0" presId="urn:microsoft.com/office/officeart/2005/8/layout/vList5"/>
    <dgm:cxn modelId="{0486641C-8283-9244-84FF-0DC121C27048}" srcId="{F665C4EA-7B39-534A-A947-D4E8FB0A59B2}" destId="{ABA153C3-AED7-9C44-895C-6F48A7CDA16B}" srcOrd="0" destOrd="0" parTransId="{3B55D4DE-318A-BE4B-AA0B-30D23FD4DB44}" sibTransId="{86F97906-DEDA-5546-B1E2-DA15D71291E7}"/>
    <dgm:cxn modelId="{0BF1AC92-0BAE-0348-8EF5-3014143319CD}" srcId="{47E69AF3-4FF5-D142-B81E-378EB1F39FBF}" destId="{D9AEE4D4-F947-1F4B-918F-1F4AF0A3CD93}" srcOrd="2" destOrd="0" parTransId="{10E7DC02-A11D-2D4F-8FE6-182C889F2015}" sibTransId="{B554AE0E-CDD7-4445-BB76-5C5676BB2C89}"/>
    <dgm:cxn modelId="{157B4C51-3333-494D-A2A3-757AD12E67DB}" type="presOf" srcId="{ABA153C3-AED7-9C44-895C-6F48A7CDA16B}" destId="{73221D7C-7E0F-B54E-9E46-C1C0FBCF5098}" srcOrd="0" destOrd="0" presId="urn:microsoft.com/office/officeart/2005/8/layout/vList5"/>
    <dgm:cxn modelId="{E7FF6B92-0CDD-1348-A476-3486FF008C99}" type="presOf" srcId="{19B3E679-F332-8D42-B259-C6B34D9AC157}" destId="{F7A0EC41-E12E-4F4E-855A-93EA9F6584F2}" srcOrd="0" destOrd="0" presId="urn:microsoft.com/office/officeart/2005/8/layout/vList5"/>
    <dgm:cxn modelId="{B4D91276-388B-7A46-A609-7957CBD42634}" srcId="{832B6FCF-7293-2D42-B88F-EFB85D8250AC}" destId="{12A5DFFA-CE65-2844-962D-29914156C32B}" srcOrd="0" destOrd="0" parTransId="{B3FC1599-B918-804B-B476-AA9AB7A382B3}" sibTransId="{1F7B5B6B-763A-F848-95F2-5485F7B34BB3}"/>
    <dgm:cxn modelId="{4C957D61-0C35-4249-BB21-4B7C80310308}" srcId="{47E69AF3-4FF5-D142-B81E-378EB1F39FBF}" destId="{832B6FCF-7293-2D42-B88F-EFB85D8250AC}" srcOrd="1" destOrd="0" parTransId="{4E6563E4-D62A-BD41-B555-E46111E40D46}" sibTransId="{9530BE20-56D8-0845-B7BA-75832E8350FE}"/>
    <dgm:cxn modelId="{4592D698-BF94-154B-85B1-118B080C082F}" srcId="{47E69AF3-4FF5-D142-B81E-378EB1F39FBF}" destId="{19B3E679-F332-8D42-B259-C6B34D9AC157}" srcOrd="0" destOrd="0" parTransId="{6323F633-67E6-2147-995B-70B3177D1F1A}" sibTransId="{8EBC786D-4776-7F40-B20B-8029C3644B4F}"/>
    <dgm:cxn modelId="{83F8AB32-C923-6642-99FD-9FB89F54B4B8}" type="presOf" srcId="{832B6FCF-7293-2D42-B88F-EFB85D8250AC}" destId="{F3D5FAFC-98A0-CF49-8A4D-196D2B1296FE}" srcOrd="0" destOrd="0" presId="urn:microsoft.com/office/officeart/2005/8/layout/vList5"/>
    <dgm:cxn modelId="{82969716-DA44-4340-9657-C0E2DECD5B86}" srcId="{47E69AF3-4FF5-D142-B81E-378EB1F39FBF}" destId="{F665C4EA-7B39-534A-A947-D4E8FB0A59B2}" srcOrd="3" destOrd="0" parTransId="{1FECC330-004A-3A49-A078-D1A8C23A9476}" sibTransId="{4CDF2711-B773-4342-BDBA-8E670D426D4A}"/>
    <dgm:cxn modelId="{3FDBAC16-BE2F-9446-B583-CE1D9B4AD8C2}" type="presParOf" srcId="{8BA7BD4F-83A2-5C48-981D-2D63E30B6AE9}" destId="{F5F0D562-A217-1E43-A371-8503FBACE870}" srcOrd="0" destOrd="0" presId="urn:microsoft.com/office/officeart/2005/8/layout/vList5"/>
    <dgm:cxn modelId="{2386A628-3A0F-FC4D-9BD5-A2C803B8633A}" type="presParOf" srcId="{F5F0D562-A217-1E43-A371-8503FBACE870}" destId="{F7A0EC41-E12E-4F4E-855A-93EA9F6584F2}" srcOrd="0" destOrd="0" presId="urn:microsoft.com/office/officeart/2005/8/layout/vList5"/>
    <dgm:cxn modelId="{6C1245DB-AE35-2C45-9118-4007ED435923}" type="presParOf" srcId="{F5F0D562-A217-1E43-A371-8503FBACE870}" destId="{14FAC796-8AEB-DC41-A826-6307EBDF07A0}" srcOrd="1" destOrd="0" presId="urn:microsoft.com/office/officeart/2005/8/layout/vList5"/>
    <dgm:cxn modelId="{056A2148-541A-9C4D-8232-778F93107F96}" type="presParOf" srcId="{8BA7BD4F-83A2-5C48-981D-2D63E30B6AE9}" destId="{CC71EA55-8022-8D4C-B0C2-400DC4D8C39C}" srcOrd="1" destOrd="0" presId="urn:microsoft.com/office/officeart/2005/8/layout/vList5"/>
    <dgm:cxn modelId="{AE7444F2-414B-4341-BFD3-16363B02C052}" type="presParOf" srcId="{8BA7BD4F-83A2-5C48-981D-2D63E30B6AE9}" destId="{EA167C79-5C77-DF4E-99C5-F0F91EEB5264}" srcOrd="2" destOrd="0" presId="urn:microsoft.com/office/officeart/2005/8/layout/vList5"/>
    <dgm:cxn modelId="{3FCA12AC-2325-2E44-ABB8-5665A2AFB863}" type="presParOf" srcId="{EA167C79-5C77-DF4E-99C5-F0F91EEB5264}" destId="{F3D5FAFC-98A0-CF49-8A4D-196D2B1296FE}" srcOrd="0" destOrd="0" presId="urn:microsoft.com/office/officeart/2005/8/layout/vList5"/>
    <dgm:cxn modelId="{FC484D3A-07BB-924D-A580-BCFB6C9A7411}" type="presParOf" srcId="{EA167C79-5C77-DF4E-99C5-F0F91EEB5264}" destId="{80EB2C4F-1287-E14B-83EC-FFC917824404}" srcOrd="1" destOrd="0" presId="urn:microsoft.com/office/officeart/2005/8/layout/vList5"/>
    <dgm:cxn modelId="{4839EE4C-A520-E149-BC97-07AE04B6CB25}" type="presParOf" srcId="{8BA7BD4F-83A2-5C48-981D-2D63E30B6AE9}" destId="{E266DCC2-4A77-1C45-A709-05255FF2B2A2}" srcOrd="3" destOrd="0" presId="urn:microsoft.com/office/officeart/2005/8/layout/vList5"/>
    <dgm:cxn modelId="{AEFC30D0-5FD2-D145-8041-0527E7166B46}" type="presParOf" srcId="{8BA7BD4F-83A2-5C48-981D-2D63E30B6AE9}" destId="{F0768423-BF11-BC4D-99EE-98D1AC6F9441}" srcOrd="4" destOrd="0" presId="urn:microsoft.com/office/officeart/2005/8/layout/vList5"/>
    <dgm:cxn modelId="{69A5F0ED-4EE8-BF47-ACB8-5ED91931F0F4}" type="presParOf" srcId="{F0768423-BF11-BC4D-99EE-98D1AC6F9441}" destId="{F7F89D77-49FC-5141-9C77-3BEDE92420A5}" srcOrd="0" destOrd="0" presId="urn:microsoft.com/office/officeart/2005/8/layout/vList5"/>
    <dgm:cxn modelId="{1E98709D-C049-7E4B-A340-8730B17557E6}" type="presParOf" srcId="{F0768423-BF11-BC4D-99EE-98D1AC6F9441}" destId="{E69E422C-7D32-254B-89CB-32E030ADA6CD}" srcOrd="1" destOrd="0" presId="urn:microsoft.com/office/officeart/2005/8/layout/vList5"/>
    <dgm:cxn modelId="{AA8AE2B6-35B4-8A47-8EF8-DD94C7E33826}" type="presParOf" srcId="{8BA7BD4F-83A2-5C48-981D-2D63E30B6AE9}" destId="{83E682C9-ADE1-6747-ACD6-EFE1E1E0396B}" srcOrd="5" destOrd="0" presId="urn:microsoft.com/office/officeart/2005/8/layout/vList5"/>
    <dgm:cxn modelId="{91D1840D-D23D-494B-8765-77F74547CBE2}" type="presParOf" srcId="{8BA7BD4F-83A2-5C48-981D-2D63E30B6AE9}" destId="{A4190E2E-9285-F448-8231-C786254982C9}" srcOrd="6" destOrd="0" presId="urn:microsoft.com/office/officeart/2005/8/layout/vList5"/>
    <dgm:cxn modelId="{A144DA84-CD2F-0145-8B6C-2AD333DF5DDC}" type="presParOf" srcId="{A4190E2E-9285-F448-8231-C786254982C9}" destId="{5BE11CF2-B87F-C047-93FA-B05076930254}" srcOrd="0" destOrd="0" presId="urn:microsoft.com/office/officeart/2005/8/layout/vList5"/>
    <dgm:cxn modelId="{79BEDDA7-767C-C444-9E9C-660BF7ADA30F}" type="presParOf" srcId="{A4190E2E-9285-F448-8231-C786254982C9}" destId="{73221D7C-7E0F-B54E-9E46-C1C0FBCF509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632595-781A-403F-8467-C38EDA9F79E0}" type="doc">
      <dgm:prSet loTypeId="urn:microsoft.com/office/officeart/2005/8/layout/vList4" loCatId="list" qsTypeId="urn:microsoft.com/office/officeart/2005/8/quickstyle/simple1" qsCatId="simple" csTypeId="urn:microsoft.com/office/officeart/2005/8/colors/accent1_2" csCatId="accent1" phldr="1"/>
      <dgm:spPr/>
    </dgm:pt>
    <dgm:pt modelId="{126E8AF8-44F6-415E-8A49-976CF9B38FD9}">
      <dgm:prSet phldrT="[Text]"/>
      <dgm:spPr/>
      <dgm:t>
        <a:bodyPr/>
        <a:lstStyle/>
        <a:p>
          <a:pPr algn="ctr"/>
          <a:r>
            <a:rPr lang="en-US" dirty="0" smtClean="0"/>
            <a:t>What can we do with Kentucky’s  income and sales taxes?</a:t>
          </a:r>
        </a:p>
      </dgm:t>
    </dgm:pt>
    <dgm:pt modelId="{5E33DB34-9FA2-4B06-81E5-D85D2FBD9DCC}" type="sibTrans" cxnId="{E1097DE6-95A6-4CF0-957F-2C2C9AD40B1C}">
      <dgm:prSet/>
      <dgm:spPr/>
      <dgm:t>
        <a:bodyPr/>
        <a:lstStyle/>
        <a:p>
          <a:pPr algn="ctr"/>
          <a:endParaRPr lang="en-US"/>
        </a:p>
      </dgm:t>
    </dgm:pt>
    <dgm:pt modelId="{AEF5B09A-65D6-411A-B5FB-B6099ED1F673}" type="parTrans" cxnId="{E1097DE6-95A6-4CF0-957F-2C2C9AD40B1C}">
      <dgm:prSet/>
      <dgm:spPr/>
      <dgm:t>
        <a:bodyPr/>
        <a:lstStyle/>
        <a:p>
          <a:pPr algn="ctr"/>
          <a:endParaRPr lang="en-US"/>
        </a:p>
      </dgm:t>
    </dgm:pt>
    <dgm:pt modelId="{D3C72503-D832-421C-8BE7-5D9007184CF1}">
      <dgm:prSet phldrT="[Text]"/>
      <dgm:spPr/>
      <dgm:t>
        <a:bodyPr/>
        <a:lstStyle/>
        <a:p>
          <a:pPr algn="ctr"/>
          <a:r>
            <a:rPr lang="en-US" dirty="0" smtClean="0"/>
            <a:t>What </a:t>
          </a:r>
          <a:r>
            <a:rPr lang="en-US" i="1" dirty="0" smtClean="0"/>
            <a:t>do </a:t>
          </a:r>
          <a:r>
            <a:rPr lang="en-US" dirty="0" smtClean="0"/>
            <a:t>Kentuckians want?</a:t>
          </a:r>
          <a:endParaRPr lang="en-US" dirty="0"/>
        </a:p>
      </dgm:t>
    </dgm:pt>
    <dgm:pt modelId="{1168E750-0FE1-4976-BCC2-B2CC5146D8BA}" type="sibTrans" cxnId="{BA72BD24-2854-4497-9A63-636D31699327}">
      <dgm:prSet/>
      <dgm:spPr/>
      <dgm:t>
        <a:bodyPr/>
        <a:lstStyle/>
        <a:p>
          <a:pPr algn="ctr"/>
          <a:endParaRPr lang="en-US"/>
        </a:p>
      </dgm:t>
    </dgm:pt>
    <dgm:pt modelId="{37460E5A-F695-4936-960F-E5F5B95ED2E7}" type="parTrans" cxnId="{BA72BD24-2854-4497-9A63-636D31699327}">
      <dgm:prSet/>
      <dgm:spPr/>
      <dgm:t>
        <a:bodyPr/>
        <a:lstStyle/>
        <a:p>
          <a:pPr algn="ctr"/>
          <a:endParaRPr lang="en-US"/>
        </a:p>
      </dgm:t>
    </dgm:pt>
    <dgm:pt modelId="{8A17E674-17A9-F44A-B916-367D56317698}">
      <dgm:prSet phldrT="[Text]"/>
      <dgm:spPr/>
      <dgm:t>
        <a:bodyPr/>
        <a:lstStyle/>
        <a:p>
          <a:pPr algn="ctr"/>
          <a:r>
            <a:rPr lang="en-US" dirty="0" smtClean="0"/>
            <a:t>How can we welcome businesses to Kentucky?</a:t>
          </a:r>
        </a:p>
      </dgm:t>
    </dgm:pt>
    <dgm:pt modelId="{BF4DF042-C06B-3848-8C02-FF655EC3EFDD}" type="parTrans" cxnId="{CA0A07E9-49DA-FD45-B724-3CFFA42F9C97}">
      <dgm:prSet/>
      <dgm:spPr/>
      <dgm:t>
        <a:bodyPr/>
        <a:lstStyle/>
        <a:p>
          <a:pPr algn="ctr"/>
          <a:endParaRPr lang="en-US"/>
        </a:p>
      </dgm:t>
    </dgm:pt>
    <dgm:pt modelId="{E9EB1BB3-0E8F-C344-B263-B9A3D3214E51}" type="sibTrans" cxnId="{CA0A07E9-49DA-FD45-B724-3CFFA42F9C97}">
      <dgm:prSet/>
      <dgm:spPr/>
      <dgm:t>
        <a:bodyPr/>
        <a:lstStyle/>
        <a:p>
          <a:pPr algn="ctr"/>
          <a:endParaRPr lang="en-US"/>
        </a:p>
      </dgm:t>
    </dgm:pt>
    <dgm:pt modelId="{9CF0EEF1-BD5F-2D40-B6AB-FC6A496146FA}" type="pres">
      <dgm:prSet presAssocID="{F3632595-781A-403F-8467-C38EDA9F79E0}" presName="linear" presStyleCnt="0">
        <dgm:presLayoutVars>
          <dgm:dir/>
          <dgm:resizeHandles val="exact"/>
        </dgm:presLayoutVars>
      </dgm:prSet>
      <dgm:spPr/>
    </dgm:pt>
    <dgm:pt modelId="{1B052792-260E-CC40-8B0A-4DEBBE76C9E7}" type="pres">
      <dgm:prSet presAssocID="{D3C72503-D832-421C-8BE7-5D9007184CF1}" presName="comp" presStyleCnt="0"/>
      <dgm:spPr/>
    </dgm:pt>
    <dgm:pt modelId="{7D1ECDED-987C-7048-A578-9EDDA6AD394C}" type="pres">
      <dgm:prSet presAssocID="{D3C72503-D832-421C-8BE7-5D9007184CF1}" presName="box" presStyleLbl="node1" presStyleIdx="0" presStyleCnt="3"/>
      <dgm:spPr/>
      <dgm:t>
        <a:bodyPr/>
        <a:lstStyle/>
        <a:p>
          <a:endParaRPr lang="en-US"/>
        </a:p>
      </dgm:t>
    </dgm:pt>
    <dgm:pt modelId="{B772C5A4-EDD6-494E-A0F1-60458C611B1C}" type="pres">
      <dgm:prSet presAssocID="{D3C72503-D832-421C-8BE7-5D9007184CF1}" presName="img" presStyleLbl="fgImgPlace1" presStyleIdx="0" presStyleCnt="3"/>
      <dgm:spPr>
        <a:blipFill rotWithShape="0">
          <a:blip xmlns:r="http://schemas.openxmlformats.org/officeDocument/2006/relationships" r:embed="rId1"/>
          <a:stretch>
            <a:fillRect/>
          </a:stretch>
        </a:blipFill>
      </dgm:spPr>
    </dgm:pt>
    <dgm:pt modelId="{1221CB83-FDCC-2B47-9551-6EB5385F586E}" type="pres">
      <dgm:prSet presAssocID="{D3C72503-D832-421C-8BE7-5D9007184CF1}" presName="text" presStyleLbl="node1" presStyleIdx="0" presStyleCnt="3">
        <dgm:presLayoutVars>
          <dgm:bulletEnabled val="1"/>
        </dgm:presLayoutVars>
      </dgm:prSet>
      <dgm:spPr/>
      <dgm:t>
        <a:bodyPr/>
        <a:lstStyle/>
        <a:p>
          <a:endParaRPr lang="en-US"/>
        </a:p>
      </dgm:t>
    </dgm:pt>
    <dgm:pt modelId="{A33A2E84-D6BF-9949-8F4B-32F34AC2ECE4}" type="pres">
      <dgm:prSet presAssocID="{1168E750-0FE1-4976-BCC2-B2CC5146D8BA}" presName="spacer" presStyleCnt="0"/>
      <dgm:spPr/>
    </dgm:pt>
    <dgm:pt modelId="{B88D9236-88AC-F44A-B293-DF0127E97BC6}" type="pres">
      <dgm:prSet presAssocID="{126E8AF8-44F6-415E-8A49-976CF9B38FD9}" presName="comp" presStyleCnt="0"/>
      <dgm:spPr/>
    </dgm:pt>
    <dgm:pt modelId="{AB20A832-01EB-094B-A0AB-6D02EDF32453}" type="pres">
      <dgm:prSet presAssocID="{126E8AF8-44F6-415E-8A49-976CF9B38FD9}" presName="box" presStyleLbl="node1" presStyleIdx="1" presStyleCnt="3" custLinFactNeighborY="0"/>
      <dgm:spPr/>
      <dgm:t>
        <a:bodyPr/>
        <a:lstStyle/>
        <a:p>
          <a:endParaRPr lang="en-US"/>
        </a:p>
      </dgm:t>
    </dgm:pt>
    <dgm:pt modelId="{4C48CD55-8FB3-BB47-8A5E-AEEB19F2A5FB}" type="pres">
      <dgm:prSet presAssocID="{126E8AF8-44F6-415E-8A49-976CF9B38FD9}" presName="img" presStyleLbl="fgImgPlace1" presStyleIdx="1" presStyleCnt="3"/>
      <dgm:spPr>
        <a:blipFill rotWithShape="0">
          <a:blip xmlns:r="http://schemas.openxmlformats.org/officeDocument/2006/relationships" r:embed="rId2"/>
          <a:stretch>
            <a:fillRect/>
          </a:stretch>
        </a:blipFill>
      </dgm:spPr>
    </dgm:pt>
    <dgm:pt modelId="{C67A6D83-000C-804D-92E1-2C2E477E24B0}" type="pres">
      <dgm:prSet presAssocID="{126E8AF8-44F6-415E-8A49-976CF9B38FD9}" presName="text" presStyleLbl="node1" presStyleIdx="1" presStyleCnt="3">
        <dgm:presLayoutVars>
          <dgm:bulletEnabled val="1"/>
        </dgm:presLayoutVars>
      </dgm:prSet>
      <dgm:spPr/>
      <dgm:t>
        <a:bodyPr/>
        <a:lstStyle/>
        <a:p>
          <a:endParaRPr lang="en-US"/>
        </a:p>
      </dgm:t>
    </dgm:pt>
    <dgm:pt modelId="{C8952F21-35A3-E349-8E84-B95681667776}" type="pres">
      <dgm:prSet presAssocID="{5E33DB34-9FA2-4B06-81E5-D85D2FBD9DCC}" presName="spacer" presStyleCnt="0"/>
      <dgm:spPr/>
    </dgm:pt>
    <dgm:pt modelId="{0E09FCD0-DC48-AE4D-99E4-27F5AF6EFD03}" type="pres">
      <dgm:prSet presAssocID="{8A17E674-17A9-F44A-B916-367D56317698}" presName="comp" presStyleCnt="0"/>
      <dgm:spPr/>
    </dgm:pt>
    <dgm:pt modelId="{1CC950DB-513F-7647-BDFC-1152AD40D21A}" type="pres">
      <dgm:prSet presAssocID="{8A17E674-17A9-F44A-B916-367D56317698}" presName="box" presStyleLbl="node1" presStyleIdx="2" presStyleCnt="3"/>
      <dgm:spPr/>
      <dgm:t>
        <a:bodyPr/>
        <a:lstStyle/>
        <a:p>
          <a:endParaRPr lang="en-US"/>
        </a:p>
      </dgm:t>
    </dgm:pt>
    <dgm:pt modelId="{58A27D42-1B6C-DD43-BE28-179C5DC51EED}" type="pres">
      <dgm:prSet presAssocID="{8A17E674-17A9-F44A-B916-367D56317698}" presName="img" presStyleLbl="fgImgPlace1" presStyleIdx="2" presStyleCnt="3"/>
      <dgm:spPr>
        <a:blipFill rotWithShape="0">
          <a:blip xmlns:r="http://schemas.openxmlformats.org/officeDocument/2006/relationships" r:embed="rId3"/>
          <a:stretch>
            <a:fillRect/>
          </a:stretch>
        </a:blipFill>
      </dgm:spPr>
    </dgm:pt>
    <dgm:pt modelId="{198DC1D5-7013-1B4C-BEDE-CF0DFB3A7242}" type="pres">
      <dgm:prSet presAssocID="{8A17E674-17A9-F44A-B916-367D56317698}" presName="text" presStyleLbl="node1" presStyleIdx="2" presStyleCnt="3">
        <dgm:presLayoutVars>
          <dgm:bulletEnabled val="1"/>
        </dgm:presLayoutVars>
      </dgm:prSet>
      <dgm:spPr/>
      <dgm:t>
        <a:bodyPr/>
        <a:lstStyle/>
        <a:p>
          <a:endParaRPr lang="en-US"/>
        </a:p>
      </dgm:t>
    </dgm:pt>
  </dgm:ptLst>
  <dgm:cxnLst>
    <dgm:cxn modelId="{CA0A07E9-49DA-FD45-B724-3CFFA42F9C97}" srcId="{F3632595-781A-403F-8467-C38EDA9F79E0}" destId="{8A17E674-17A9-F44A-B916-367D56317698}" srcOrd="2" destOrd="0" parTransId="{BF4DF042-C06B-3848-8C02-FF655EC3EFDD}" sibTransId="{E9EB1BB3-0E8F-C344-B263-B9A3D3214E51}"/>
    <dgm:cxn modelId="{8915B0E8-8FDE-7D42-9156-DA4EA64B40E9}" type="presOf" srcId="{D3C72503-D832-421C-8BE7-5D9007184CF1}" destId="{1221CB83-FDCC-2B47-9551-6EB5385F586E}" srcOrd="1" destOrd="0" presId="urn:microsoft.com/office/officeart/2005/8/layout/vList4"/>
    <dgm:cxn modelId="{E98D5FD0-682A-3A4E-9137-C846A13296BE}" type="presOf" srcId="{F3632595-781A-403F-8467-C38EDA9F79E0}" destId="{9CF0EEF1-BD5F-2D40-B6AB-FC6A496146FA}" srcOrd="0" destOrd="0" presId="urn:microsoft.com/office/officeart/2005/8/layout/vList4"/>
    <dgm:cxn modelId="{BA72BD24-2854-4497-9A63-636D31699327}" srcId="{F3632595-781A-403F-8467-C38EDA9F79E0}" destId="{D3C72503-D832-421C-8BE7-5D9007184CF1}" srcOrd="0" destOrd="0" parTransId="{37460E5A-F695-4936-960F-E5F5B95ED2E7}" sibTransId="{1168E750-0FE1-4976-BCC2-B2CC5146D8BA}"/>
    <dgm:cxn modelId="{9300901A-974F-DC48-A3DE-DA52CA84DB5B}" type="presOf" srcId="{126E8AF8-44F6-415E-8A49-976CF9B38FD9}" destId="{C67A6D83-000C-804D-92E1-2C2E477E24B0}" srcOrd="1" destOrd="0" presId="urn:microsoft.com/office/officeart/2005/8/layout/vList4"/>
    <dgm:cxn modelId="{09B85E9B-747D-B34C-A7AD-A7A0C7910F5D}" type="presOf" srcId="{8A17E674-17A9-F44A-B916-367D56317698}" destId="{1CC950DB-513F-7647-BDFC-1152AD40D21A}" srcOrd="0" destOrd="0" presId="urn:microsoft.com/office/officeart/2005/8/layout/vList4"/>
    <dgm:cxn modelId="{3224F516-FA95-694C-86FF-5455D8AD5962}" type="presOf" srcId="{8A17E674-17A9-F44A-B916-367D56317698}" destId="{198DC1D5-7013-1B4C-BEDE-CF0DFB3A7242}" srcOrd="1" destOrd="0" presId="urn:microsoft.com/office/officeart/2005/8/layout/vList4"/>
    <dgm:cxn modelId="{2EAB0B4F-C491-7540-8A88-F90A89B3D712}" type="presOf" srcId="{126E8AF8-44F6-415E-8A49-976CF9B38FD9}" destId="{AB20A832-01EB-094B-A0AB-6D02EDF32453}" srcOrd="0" destOrd="0" presId="urn:microsoft.com/office/officeart/2005/8/layout/vList4"/>
    <dgm:cxn modelId="{549DFE6D-BEDD-FB41-A4D8-5BD9D7F2411A}" type="presOf" srcId="{D3C72503-D832-421C-8BE7-5D9007184CF1}" destId="{7D1ECDED-987C-7048-A578-9EDDA6AD394C}" srcOrd="0" destOrd="0" presId="urn:microsoft.com/office/officeart/2005/8/layout/vList4"/>
    <dgm:cxn modelId="{E1097DE6-95A6-4CF0-957F-2C2C9AD40B1C}" srcId="{F3632595-781A-403F-8467-C38EDA9F79E0}" destId="{126E8AF8-44F6-415E-8A49-976CF9B38FD9}" srcOrd="1" destOrd="0" parTransId="{AEF5B09A-65D6-411A-B5FB-B6099ED1F673}" sibTransId="{5E33DB34-9FA2-4B06-81E5-D85D2FBD9DCC}"/>
    <dgm:cxn modelId="{DDE54B97-0A5E-2D46-8CAB-6232CB7A95E0}" type="presParOf" srcId="{9CF0EEF1-BD5F-2D40-B6AB-FC6A496146FA}" destId="{1B052792-260E-CC40-8B0A-4DEBBE76C9E7}" srcOrd="0" destOrd="0" presId="urn:microsoft.com/office/officeart/2005/8/layout/vList4"/>
    <dgm:cxn modelId="{87A637E7-D096-184A-A5FF-F6B763CB0578}" type="presParOf" srcId="{1B052792-260E-CC40-8B0A-4DEBBE76C9E7}" destId="{7D1ECDED-987C-7048-A578-9EDDA6AD394C}" srcOrd="0" destOrd="0" presId="urn:microsoft.com/office/officeart/2005/8/layout/vList4"/>
    <dgm:cxn modelId="{47B44D28-D687-3944-8068-EDB393CD1C31}" type="presParOf" srcId="{1B052792-260E-CC40-8B0A-4DEBBE76C9E7}" destId="{B772C5A4-EDD6-494E-A0F1-60458C611B1C}" srcOrd="1" destOrd="0" presId="urn:microsoft.com/office/officeart/2005/8/layout/vList4"/>
    <dgm:cxn modelId="{FA93A17C-EFB7-9B43-A8A6-102DBEF50194}" type="presParOf" srcId="{1B052792-260E-CC40-8B0A-4DEBBE76C9E7}" destId="{1221CB83-FDCC-2B47-9551-6EB5385F586E}" srcOrd="2" destOrd="0" presId="urn:microsoft.com/office/officeart/2005/8/layout/vList4"/>
    <dgm:cxn modelId="{F91A63B8-6A6D-AB41-99B1-161055AA74E0}" type="presParOf" srcId="{9CF0EEF1-BD5F-2D40-B6AB-FC6A496146FA}" destId="{A33A2E84-D6BF-9949-8F4B-32F34AC2ECE4}" srcOrd="1" destOrd="0" presId="urn:microsoft.com/office/officeart/2005/8/layout/vList4"/>
    <dgm:cxn modelId="{1E8DF94E-9E78-E348-8585-4804DFF270F9}" type="presParOf" srcId="{9CF0EEF1-BD5F-2D40-B6AB-FC6A496146FA}" destId="{B88D9236-88AC-F44A-B293-DF0127E97BC6}" srcOrd="2" destOrd="0" presId="urn:microsoft.com/office/officeart/2005/8/layout/vList4"/>
    <dgm:cxn modelId="{CBACDD84-389B-3545-94AC-4CF2921CA102}" type="presParOf" srcId="{B88D9236-88AC-F44A-B293-DF0127E97BC6}" destId="{AB20A832-01EB-094B-A0AB-6D02EDF32453}" srcOrd="0" destOrd="0" presId="urn:microsoft.com/office/officeart/2005/8/layout/vList4"/>
    <dgm:cxn modelId="{2179208D-48FF-F943-AD10-8E5B7728BD83}" type="presParOf" srcId="{B88D9236-88AC-F44A-B293-DF0127E97BC6}" destId="{4C48CD55-8FB3-BB47-8A5E-AEEB19F2A5FB}" srcOrd="1" destOrd="0" presId="urn:microsoft.com/office/officeart/2005/8/layout/vList4"/>
    <dgm:cxn modelId="{7AC61E55-B873-1A46-BDBE-E6BEBE05E2A0}" type="presParOf" srcId="{B88D9236-88AC-F44A-B293-DF0127E97BC6}" destId="{C67A6D83-000C-804D-92E1-2C2E477E24B0}" srcOrd="2" destOrd="0" presId="urn:microsoft.com/office/officeart/2005/8/layout/vList4"/>
    <dgm:cxn modelId="{D1BB6587-18F2-8A4A-9709-2F86846A3BBC}" type="presParOf" srcId="{9CF0EEF1-BD5F-2D40-B6AB-FC6A496146FA}" destId="{C8952F21-35A3-E349-8E84-B95681667776}" srcOrd="3" destOrd="0" presId="urn:microsoft.com/office/officeart/2005/8/layout/vList4"/>
    <dgm:cxn modelId="{244C6C2E-F190-7346-BEDB-8D2239879ED8}" type="presParOf" srcId="{9CF0EEF1-BD5F-2D40-B6AB-FC6A496146FA}" destId="{0E09FCD0-DC48-AE4D-99E4-27F5AF6EFD03}" srcOrd="4" destOrd="0" presId="urn:microsoft.com/office/officeart/2005/8/layout/vList4"/>
    <dgm:cxn modelId="{B1C8CAB1-AB70-F14A-8E54-E4DDC2C47267}" type="presParOf" srcId="{0E09FCD0-DC48-AE4D-99E4-27F5AF6EFD03}" destId="{1CC950DB-513F-7647-BDFC-1152AD40D21A}" srcOrd="0" destOrd="0" presId="urn:microsoft.com/office/officeart/2005/8/layout/vList4"/>
    <dgm:cxn modelId="{48F90A62-2402-6F4D-AEB9-8AB746355AE5}" type="presParOf" srcId="{0E09FCD0-DC48-AE4D-99E4-27F5AF6EFD03}" destId="{58A27D42-1B6C-DD43-BE28-179C5DC51EED}" srcOrd="1" destOrd="0" presId="urn:microsoft.com/office/officeart/2005/8/layout/vList4"/>
    <dgm:cxn modelId="{D1ED94E5-291E-B54F-A30D-6DD91DCA27CE}" type="presParOf" srcId="{0E09FCD0-DC48-AE4D-99E4-27F5AF6EFD03}" destId="{198DC1D5-7013-1B4C-BEDE-CF0DFB3A724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632595-781A-403F-8467-C38EDA9F79E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EA8B26F-4F1A-4601-9171-62989B328BF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What’s the impact of Kentucky’s tax structure on Kentuckians? How can that impact be distributed more fairly?</a:t>
          </a:r>
        </a:p>
      </dgm:t>
    </dgm:pt>
    <dgm:pt modelId="{0EC30969-3D4C-4E5A-A342-CA236B4A4AF1}" type="parTrans" cxnId="{EC52934F-EA64-4EF2-A4DB-84BBE43A8F42}">
      <dgm:prSet/>
      <dgm:spPr/>
      <dgm:t>
        <a:bodyPr/>
        <a:lstStyle/>
        <a:p>
          <a:endParaRPr lang="en-US"/>
        </a:p>
      </dgm:t>
    </dgm:pt>
    <dgm:pt modelId="{B04E4F8B-C327-40EF-A69F-719D2C87D615}" type="sibTrans" cxnId="{EC52934F-EA64-4EF2-A4DB-84BBE43A8F42}">
      <dgm:prSet/>
      <dgm:spPr/>
      <dgm:t>
        <a:bodyPr/>
        <a:lstStyle/>
        <a:p>
          <a:endParaRPr lang="en-US"/>
        </a:p>
      </dgm:t>
    </dgm:pt>
    <dgm:pt modelId="{D3C72503-D832-421C-8BE7-5D9007184CF1}">
      <dgm:prSet phldrT="[Text]"/>
      <dgm:spPr/>
      <dgm:t>
        <a:bodyPr/>
        <a:lstStyle/>
        <a:p>
          <a:r>
            <a:rPr lang="en-US" dirty="0" smtClean="0"/>
            <a:t>What are Kentucky’s budget needs?</a:t>
          </a:r>
          <a:endParaRPr lang="en-US" dirty="0"/>
        </a:p>
      </dgm:t>
    </dgm:pt>
    <dgm:pt modelId="{37460E5A-F695-4936-960F-E5F5B95ED2E7}" type="parTrans" cxnId="{BA72BD24-2854-4497-9A63-636D31699327}">
      <dgm:prSet/>
      <dgm:spPr/>
      <dgm:t>
        <a:bodyPr/>
        <a:lstStyle/>
        <a:p>
          <a:endParaRPr lang="en-US"/>
        </a:p>
      </dgm:t>
    </dgm:pt>
    <dgm:pt modelId="{1168E750-0FE1-4976-BCC2-B2CC5146D8BA}" type="sibTrans" cxnId="{BA72BD24-2854-4497-9A63-636D31699327}">
      <dgm:prSet/>
      <dgm:spPr/>
      <dgm:t>
        <a:bodyPr/>
        <a:lstStyle/>
        <a:p>
          <a:endParaRPr lang="en-US"/>
        </a:p>
      </dgm:t>
    </dgm:pt>
    <dgm:pt modelId="{1059AF9F-8811-CF48-94E6-94A86675F1F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What does it really mean to make Kentucky a “competitive” state?</a:t>
          </a:r>
        </a:p>
      </dgm:t>
    </dgm:pt>
    <dgm:pt modelId="{EEDE6F35-0463-4845-8909-BFAA5686B445}" type="parTrans" cxnId="{FCD230CF-D2F2-E444-8356-F60EA77A86CF}">
      <dgm:prSet/>
      <dgm:spPr/>
      <dgm:t>
        <a:bodyPr/>
        <a:lstStyle/>
        <a:p>
          <a:endParaRPr lang="en-US"/>
        </a:p>
      </dgm:t>
    </dgm:pt>
    <dgm:pt modelId="{28454035-ED41-FF44-A288-D2BA5C90FBD7}" type="sibTrans" cxnId="{FCD230CF-D2F2-E444-8356-F60EA77A86CF}">
      <dgm:prSet/>
      <dgm:spPr/>
      <dgm:t>
        <a:bodyPr/>
        <a:lstStyle/>
        <a:p>
          <a:endParaRPr lang="en-US"/>
        </a:p>
      </dgm:t>
    </dgm:pt>
    <dgm:pt modelId="{46D01F35-04B7-DE47-92BA-67F544F5C401}" type="pres">
      <dgm:prSet presAssocID="{F3632595-781A-403F-8467-C38EDA9F79E0}" presName="linear" presStyleCnt="0">
        <dgm:presLayoutVars>
          <dgm:dir/>
          <dgm:resizeHandles val="exact"/>
        </dgm:presLayoutVars>
      </dgm:prSet>
      <dgm:spPr/>
      <dgm:t>
        <a:bodyPr/>
        <a:lstStyle/>
        <a:p>
          <a:endParaRPr lang="en-US"/>
        </a:p>
      </dgm:t>
    </dgm:pt>
    <dgm:pt modelId="{016CE71E-5230-9846-A72F-2F0A169B7C47}" type="pres">
      <dgm:prSet presAssocID="{D3C72503-D832-421C-8BE7-5D9007184CF1}" presName="comp" presStyleCnt="0"/>
      <dgm:spPr/>
    </dgm:pt>
    <dgm:pt modelId="{C76F0FE7-190F-F240-B8C0-83834039BFEC}" type="pres">
      <dgm:prSet presAssocID="{D3C72503-D832-421C-8BE7-5D9007184CF1}" presName="box" presStyleLbl="node1" presStyleIdx="0" presStyleCnt="3"/>
      <dgm:spPr/>
      <dgm:t>
        <a:bodyPr/>
        <a:lstStyle/>
        <a:p>
          <a:endParaRPr lang="en-US"/>
        </a:p>
      </dgm:t>
    </dgm:pt>
    <dgm:pt modelId="{2B978EC9-3F9D-544E-A4E2-6822772A24DF}" type="pres">
      <dgm:prSet presAssocID="{D3C72503-D832-421C-8BE7-5D9007184CF1}" presName="img" presStyleLbl="fgImgPlace1" presStyleIdx="0" presStyleCnt="3"/>
      <dgm:spPr>
        <a:blipFill rotWithShape="0">
          <a:blip xmlns:r="http://schemas.openxmlformats.org/officeDocument/2006/relationships" r:embed="rId1"/>
          <a:stretch>
            <a:fillRect/>
          </a:stretch>
        </a:blipFill>
      </dgm:spPr>
    </dgm:pt>
    <dgm:pt modelId="{A67EF5E2-211E-954C-9EBC-7589A213202B}" type="pres">
      <dgm:prSet presAssocID="{D3C72503-D832-421C-8BE7-5D9007184CF1}" presName="text" presStyleLbl="node1" presStyleIdx="0" presStyleCnt="3">
        <dgm:presLayoutVars>
          <dgm:bulletEnabled val="1"/>
        </dgm:presLayoutVars>
      </dgm:prSet>
      <dgm:spPr/>
      <dgm:t>
        <a:bodyPr/>
        <a:lstStyle/>
        <a:p>
          <a:endParaRPr lang="en-US"/>
        </a:p>
      </dgm:t>
    </dgm:pt>
    <dgm:pt modelId="{93FC0455-D35C-614F-8AF8-8E8D65B94CD6}" type="pres">
      <dgm:prSet presAssocID="{1168E750-0FE1-4976-BCC2-B2CC5146D8BA}" presName="spacer" presStyleCnt="0"/>
      <dgm:spPr/>
    </dgm:pt>
    <dgm:pt modelId="{00C57FEC-CB69-304A-819A-8A72CC820CF2}" type="pres">
      <dgm:prSet presAssocID="{DEA8B26F-4F1A-4601-9171-62989B328BF4}" presName="comp" presStyleCnt="0"/>
      <dgm:spPr/>
    </dgm:pt>
    <dgm:pt modelId="{1004EA64-7504-CA4F-87A0-88D9E0ED52BF}" type="pres">
      <dgm:prSet presAssocID="{DEA8B26F-4F1A-4601-9171-62989B328BF4}" presName="box" presStyleLbl="node1" presStyleIdx="1" presStyleCnt="3"/>
      <dgm:spPr/>
      <dgm:t>
        <a:bodyPr/>
        <a:lstStyle/>
        <a:p>
          <a:endParaRPr lang="en-US"/>
        </a:p>
      </dgm:t>
    </dgm:pt>
    <dgm:pt modelId="{B00A7F88-BB91-DF44-8F7E-49BAF4CC49DA}" type="pres">
      <dgm:prSet presAssocID="{DEA8B26F-4F1A-4601-9171-62989B328BF4}"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79B73B1B-AE0F-2246-99A6-F25D62502989}" type="pres">
      <dgm:prSet presAssocID="{DEA8B26F-4F1A-4601-9171-62989B328BF4}" presName="text" presStyleLbl="node1" presStyleIdx="1" presStyleCnt="3">
        <dgm:presLayoutVars>
          <dgm:bulletEnabled val="1"/>
        </dgm:presLayoutVars>
      </dgm:prSet>
      <dgm:spPr/>
      <dgm:t>
        <a:bodyPr/>
        <a:lstStyle/>
        <a:p>
          <a:endParaRPr lang="en-US"/>
        </a:p>
      </dgm:t>
    </dgm:pt>
    <dgm:pt modelId="{BAE7ED36-5B61-0B4E-968D-8E6902D8C7FC}" type="pres">
      <dgm:prSet presAssocID="{B04E4F8B-C327-40EF-A69F-719D2C87D615}" presName="spacer" presStyleCnt="0"/>
      <dgm:spPr/>
    </dgm:pt>
    <dgm:pt modelId="{326D33D4-7AE0-2743-8734-185571B7B573}" type="pres">
      <dgm:prSet presAssocID="{1059AF9F-8811-CF48-94E6-94A86675F1F0}" presName="comp" presStyleCnt="0"/>
      <dgm:spPr/>
    </dgm:pt>
    <dgm:pt modelId="{96F8C2D9-72FC-364D-90D9-EFEFAB297F29}" type="pres">
      <dgm:prSet presAssocID="{1059AF9F-8811-CF48-94E6-94A86675F1F0}" presName="box" presStyleLbl="node1" presStyleIdx="2" presStyleCnt="3"/>
      <dgm:spPr/>
      <dgm:t>
        <a:bodyPr/>
        <a:lstStyle/>
        <a:p>
          <a:endParaRPr lang="en-US"/>
        </a:p>
      </dgm:t>
    </dgm:pt>
    <dgm:pt modelId="{D69812EA-8D79-F44C-A49C-41C6C035A11B}" type="pres">
      <dgm:prSet presAssocID="{1059AF9F-8811-CF48-94E6-94A86675F1F0}"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4D568A4E-8200-9447-B0A9-F386CE84A4B4}" type="pres">
      <dgm:prSet presAssocID="{1059AF9F-8811-CF48-94E6-94A86675F1F0}" presName="text" presStyleLbl="node1" presStyleIdx="2" presStyleCnt="3">
        <dgm:presLayoutVars>
          <dgm:bulletEnabled val="1"/>
        </dgm:presLayoutVars>
      </dgm:prSet>
      <dgm:spPr/>
      <dgm:t>
        <a:bodyPr/>
        <a:lstStyle/>
        <a:p>
          <a:endParaRPr lang="en-US"/>
        </a:p>
      </dgm:t>
    </dgm:pt>
  </dgm:ptLst>
  <dgm:cxnLst>
    <dgm:cxn modelId="{628D3B76-10E5-6B4F-A31E-F573769D58D3}" type="presOf" srcId="{D3C72503-D832-421C-8BE7-5D9007184CF1}" destId="{A67EF5E2-211E-954C-9EBC-7589A213202B}" srcOrd="1" destOrd="0" presId="urn:microsoft.com/office/officeart/2005/8/layout/vList4"/>
    <dgm:cxn modelId="{BB1F8ECD-90A5-3146-9489-09528E441934}" type="presOf" srcId="{F3632595-781A-403F-8467-C38EDA9F79E0}" destId="{46D01F35-04B7-DE47-92BA-67F544F5C401}" srcOrd="0" destOrd="0" presId="urn:microsoft.com/office/officeart/2005/8/layout/vList4"/>
    <dgm:cxn modelId="{BA72BD24-2854-4497-9A63-636D31699327}" srcId="{F3632595-781A-403F-8467-C38EDA9F79E0}" destId="{D3C72503-D832-421C-8BE7-5D9007184CF1}" srcOrd="0" destOrd="0" parTransId="{37460E5A-F695-4936-960F-E5F5B95ED2E7}" sibTransId="{1168E750-0FE1-4976-BCC2-B2CC5146D8BA}"/>
    <dgm:cxn modelId="{5E063A2C-2A70-2C4B-AA7A-051E24021920}" type="presOf" srcId="{DEA8B26F-4F1A-4601-9171-62989B328BF4}" destId="{79B73B1B-AE0F-2246-99A6-F25D62502989}" srcOrd="1" destOrd="0" presId="urn:microsoft.com/office/officeart/2005/8/layout/vList4"/>
    <dgm:cxn modelId="{FCD230CF-D2F2-E444-8356-F60EA77A86CF}" srcId="{F3632595-781A-403F-8467-C38EDA9F79E0}" destId="{1059AF9F-8811-CF48-94E6-94A86675F1F0}" srcOrd="2" destOrd="0" parTransId="{EEDE6F35-0463-4845-8909-BFAA5686B445}" sibTransId="{28454035-ED41-FF44-A288-D2BA5C90FBD7}"/>
    <dgm:cxn modelId="{2E796A20-E7C6-6345-AF17-F2C729B8BD7D}" type="presOf" srcId="{D3C72503-D832-421C-8BE7-5D9007184CF1}" destId="{C76F0FE7-190F-F240-B8C0-83834039BFEC}" srcOrd="0" destOrd="0" presId="urn:microsoft.com/office/officeart/2005/8/layout/vList4"/>
    <dgm:cxn modelId="{25B24216-12AB-DA4D-960A-9820A2E9A28A}" type="presOf" srcId="{DEA8B26F-4F1A-4601-9171-62989B328BF4}" destId="{1004EA64-7504-CA4F-87A0-88D9E0ED52BF}" srcOrd="0" destOrd="0" presId="urn:microsoft.com/office/officeart/2005/8/layout/vList4"/>
    <dgm:cxn modelId="{EC52934F-EA64-4EF2-A4DB-84BBE43A8F42}" srcId="{F3632595-781A-403F-8467-C38EDA9F79E0}" destId="{DEA8B26F-4F1A-4601-9171-62989B328BF4}" srcOrd="1" destOrd="0" parTransId="{0EC30969-3D4C-4E5A-A342-CA236B4A4AF1}" sibTransId="{B04E4F8B-C327-40EF-A69F-719D2C87D615}"/>
    <dgm:cxn modelId="{F2408B22-4FCC-E84E-9E2D-0715395D46EB}" type="presOf" srcId="{1059AF9F-8811-CF48-94E6-94A86675F1F0}" destId="{4D568A4E-8200-9447-B0A9-F386CE84A4B4}" srcOrd="1" destOrd="0" presId="urn:microsoft.com/office/officeart/2005/8/layout/vList4"/>
    <dgm:cxn modelId="{270BAE76-A3D4-E04C-8FCE-740BE4502C19}" type="presOf" srcId="{1059AF9F-8811-CF48-94E6-94A86675F1F0}" destId="{96F8C2D9-72FC-364D-90D9-EFEFAB297F29}" srcOrd="0" destOrd="0" presId="urn:microsoft.com/office/officeart/2005/8/layout/vList4"/>
    <dgm:cxn modelId="{83031896-1022-A141-867F-C478AE56C77F}" type="presParOf" srcId="{46D01F35-04B7-DE47-92BA-67F544F5C401}" destId="{016CE71E-5230-9846-A72F-2F0A169B7C47}" srcOrd="0" destOrd="0" presId="urn:microsoft.com/office/officeart/2005/8/layout/vList4"/>
    <dgm:cxn modelId="{26AE1FDF-98F8-7641-B6F3-49D8C6681108}" type="presParOf" srcId="{016CE71E-5230-9846-A72F-2F0A169B7C47}" destId="{C76F0FE7-190F-F240-B8C0-83834039BFEC}" srcOrd="0" destOrd="0" presId="urn:microsoft.com/office/officeart/2005/8/layout/vList4"/>
    <dgm:cxn modelId="{11787962-94B6-404A-96B6-80570C58FBB5}" type="presParOf" srcId="{016CE71E-5230-9846-A72F-2F0A169B7C47}" destId="{2B978EC9-3F9D-544E-A4E2-6822772A24DF}" srcOrd="1" destOrd="0" presId="urn:microsoft.com/office/officeart/2005/8/layout/vList4"/>
    <dgm:cxn modelId="{DB25616A-23A5-D445-9AEA-6F51862DC499}" type="presParOf" srcId="{016CE71E-5230-9846-A72F-2F0A169B7C47}" destId="{A67EF5E2-211E-954C-9EBC-7589A213202B}" srcOrd="2" destOrd="0" presId="urn:microsoft.com/office/officeart/2005/8/layout/vList4"/>
    <dgm:cxn modelId="{30CF48E4-C245-8A43-BF38-8A5D4D0F9FC6}" type="presParOf" srcId="{46D01F35-04B7-DE47-92BA-67F544F5C401}" destId="{93FC0455-D35C-614F-8AF8-8E8D65B94CD6}" srcOrd="1" destOrd="0" presId="urn:microsoft.com/office/officeart/2005/8/layout/vList4"/>
    <dgm:cxn modelId="{68633A59-6B92-DE47-97D3-E35F5A9F191B}" type="presParOf" srcId="{46D01F35-04B7-DE47-92BA-67F544F5C401}" destId="{00C57FEC-CB69-304A-819A-8A72CC820CF2}" srcOrd="2" destOrd="0" presId="urn:microsoft.com/office/officeart/2005/8/layout/vList4"/>
    <dgm:cxn modelId="{F44A23E0-5470-C944-ACCE-95185AACCBEF}" type="presParOf" srcId="{00C57FEC-CB69-304A-819A-8A72CC820CF2}" destId="{1004EA64-7504-CA4F-87A0-88D9E0ED52BF}" srcOrd="0" destOrd="0" presId="urn:microsoft.com/office/officeart/2005/8/layout/vList4"/>
    <dgm:cxn modelId="{96E8C200-F2B6-AC47-B9C1-3AB1EB364162}" type="presParOf" srcId="{00C57FEC-CB69-304A-819A-8A72CC820CF2}" destId="{B00A7F88-BB91-DF44-8F7E-49BAF4CC49DA}" srcOrd="1" destOrd="0" presId="urn:microsoft.com/office/officeart/2005/8/layout/vList4"/>
    <dgm:cxn modelId="{A6A2DC2F-C9BB-B24D-B91F-7278B4A069B2}" type="presParOf" srcId="{00C57FEC-CB69-304A-819A-8A72CC820CF2}" destId="{79B73B1B-AE0F-2246-99A6-F25D62502989}" srcOrd="2" destOrd="0" presId="urn:microsoft.com/office/officeart/2005/8/layout/vList4"/>
    <dgm:cxn modelId="{62BBFBD4-AE3B-8C41-AF3B-50E7EABEECF1}" type="presParOf" srcId="{46D01F35-04B7-DE47-92BA-67F544F5C401}" destId="{BAE7ED36-5B61-0B4E-968D-8E6902D8C7FC}" srcOrd="3" destOrd="0" presId="urn:microsoft.com/office/officeart/2005/8/layout/vList4"/>
    <dgm:cxn modelId="{3C5A4AB0-B3FC-1D4A-924E-D91B1CFA7292}" type="presParOf" srcId="{46D01F35-04B7-DE47-92BA-67F544F5C401}" destId="{326D33D4-7AE0-2743-8734-185571B7B573}" srcOrd="4" destOrd="0" presId="urn:microsoft.com/office/officeart/2005/8/layout/vList4"/>
    <dgm:cxn modelId="{9D8DC42D-14F5-134A-8E0B-8343B5A40686}" type="presParOf" srcId="{326D33D4-7AE0-2743-8734-185571B7B573}" destId="{96F8C2D9-72FC-364D-90D9-EFEFAB297F29}" srcOrd="0" destOrd="0" presId="urn:microsoft.com/office/officeart/2005/8/layout/vList4"/>
    <dgm:cxn modelId="{BE42EA64-7C65-B245-AB32-30F3721FCBC0}" type="presParOf" srcId="{326D33D4-7AE0-2743-8734-185571B7B573}" destId="{D69812EA-8D79-F44C-A49C-41C6C035A11B}" srcOrd="1" destOrd="0" presId="urn:microsoft.com/office/officeart/2005/8/layout/vList4"/>
    <dgm:cxn modelId="{4CA26A5E-0508-9045-B023-1ED3A6C955D4}" type="presParOf" srcId="{326D33D4-7AE0-2743-8734-185571B7B573}" destId="{4D568A4E-8200-9447-B0A9-F386CE84A4B4}"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632595-781A-403F-8467-C38EDA9F79E0}" type="doc">
      <dgm:prSet loTypeId="urn:microsoft.com/office/officeart/2005/8/layout/matrix1" loCatId="matrix" qsTypeId="urn:microsoft.com/office/officeart/2005/8/quickstyle/3D4" qsCatId="3D" csTypeId="urn:microsoft.com/office/officeart/2005/8/colors/accent1_2" csCatId="accent1" phldr="1"/>
      <dgm:spPr/>
    </dgm:pt>
    <dgm:pt modelId="{D3C72503-D832-421C-8BE7-5D9007184CF1}">
      <dgm:prSet phldrT="[Text]"/>
      <dgm:spPr/>
      <dgm:t>
        <a:bodyPr/>
        <a:lstStyle/>
        <a:p>
          <a:r>
            <a:rPr lang="en-US" dirty="0" smtClean="0"/>
            <a:t>Tax reforms for the Kentucky we know we can be.</a:t>
          </a:r>
          <a:endParaRPr lang="en-US" dirty="0"/>
        </a:p>
      </dgm:t>
    </dgm:pt>
    <dgm:pt modelId="{37460E5A-F695-4936-960F-E5F5B95ED2E7}" type="parTrans" cxnId="{BA72BD24-2854-4497-9A63-636D31699327}">
      <dgm:prSet/>
      <dgm:spPr/>
      <dgm:t>
        <a:bodyPr/>
        <a:lstStyle/>
        <a:p>
          <a:endParaRPr lang="en-US"/>
        </a:p>
      </dgm:t>
    </dgm:pt>
    <dgm:pt modelId="{1168E750-0FE1-4976-BCC2-B2CC5146D8BA}" type="sibTrans" cxnId="{BA72BD24-2854-4497-9A63-636D31699327}">
      <dgm:prSet/>
      <dgm:spPr/>
      <dgm:t>
        <a:bodyPr/>
        <a:lstStyle/>
        <a:p>
          <a:endParaRPr lang="en-US"/>
        </a:p>
      </dgm:t>
    </dgm:pt>
    <dgm:pt modelId="{126E8AF8-44F6-415E-8A49-976CF9B38FD9}">
      <dgm:prSet phldrT="[Text]" custT="1"/>
      <dgm:spPr/>
      <dgm:t>
        <a:bodyPr/>
        <a:lstStyle/>
        <a:p>
          <a:r>
            <a:rPr lang="en-US" sz="3400" dirty="0" smtClean="0"/>
            <a:t>Income tax reform</a:t>
          </a:r>
        </a:p>
      </dgm:t>
    </dgm:pt>
    <dgm:pt modelId="{AEF5B09A-65D6-411A-B5FB-B6099ED1F673}" type="parTrans" cxnId="{E1097DE6-95A6-4CF0-957F-2C2C9AD40B1C}">
      <dgm:prSet/>
      <dgm:spPr/>
      <dgm:t>
        <a:bodyPr/>
        <a:lstStyle/>
        <a:p>
          <a:endParaRPr lang="en-US"/>
        </a:p>
      </dgm:t>
    </dgm:pt>
    <dgm:pt modelId="{5E33DB34-9FA2-4B06-81E5-D85D2FBD9DCC}" type="sibTrans" cxnId="{E1097DE6-95A6-4CF0-957F-2C2C9AD40B1C}">
      <dgm:prSet/>
      <dgm:spPr/>
      <dgm:t>
        <a:bodyPr/>
        <a:lstStyle/>
        <a:p>
          <a:endParaRPr lang="en-US"/>
        </a:p>
      </dgm:t>
    </dgm:pt>
    <dgm:pt modelId="{BB8DA061-1A50-DF4F-B9E9-13912146B6EB}">
      <dgm:prSet custT="1"/>
      <dgm:spPr/>
      <dgm:t>
        <a:bodyPr/>
        <a:lstStyle/>
        <a:p>
          <a:r>
            <a:rPr lang="en-US" sz="3400" dirty="0" smtClean="0"/>
            <a:t>Sales tax reform</a:t>
          </a:r>
          <a:endParaRPr lang="en-US" sz="3400" dirty="0"/>
        </a:p>
      </dgm:t>
    </dgm:pt>
    <dgm:pt modelId="{40B0CA14-CA8E-5C48-B67C-CC2C98062C59}" type="parTrans" cxnId="{EF1657C8-C0D5-5241-81A2-46F7D1BE79AA}">
      <dgm:prSet/>
      <dgm:spPr/>
      <dgm:t>
        <a:bodyPr/>
        <a:lstStyle/>
        <a:p>
          <a:endParaRPr lang="en-US"/>
        </a:p>
      </dgm:t>
    </dgm:pt>
    <dgm:pt modelId="{01ADDAA9-E3DD-D042-86F4-7E7B680B280F}" type="sibTrans" cxnId="{EF1657C8-C0D5-5241-81A2-46F7D1BE79AA}">
      <dgm:prSet/>
      <dgm:spPr/>
      <dgm:t>
        <a:bodyPr/>
        <a:lstStyle/>
        <a:p>
          <a:endParaRPr lang="en-US"/>
        </a:p>
      </dgm:t>
    </dgm:pt>
    <dgm:pt modelId="{2FFB0FA8-D08C-5340-A7EF-55B2AD8D2EF3}">
      <dgm:prSet custT="1"/>
      <dgm:spPr/>
      <dgm:t>
        <a:bodyPr/>
        <a:lstStyle/>
        <a:p>
          <a:r>
            <a:rPr lang="en-US" sz="3400" dirty="0" smtClean="0"/>
            <a:t>A state Earned Income Tax Credit (EITC)</a:t>
          </a:r>
        </a:p>
      </dgm:t>
    </dgm:pt>
    <dgm:pt modelId="{EEB587CA-0F0E-B047-B987-CD998BB30337}" type="parTrans" cxnId="{DDA7E4FF-3F6D-6544-9EA9-06E00ACAB2E6}">
      <dgm:prSet/>
      <dgm:spPr/>
      <dgm:t>
        <a:bodyPr/>
        <a:lstStyle/>
        <a:p>
          <a:endParaRPr lang="en-US"/>
        </a:p>
      </dgm:t>
    </dgm:pt>
    <dgm:pt modelId="{8D7E00CD-DFD1-574B-968A-4FC43ECE5E2F}" type="sibTrans" cxnId="{DDA7E4FF-3F6D-6544-9EA9-06E00ACAB2E6}">
      <dgm:prSet/>
      <dgm:spPr/>
      <dgm:t>
        <a:bodyPr/>
        <a:lstStyle/>
        <a:p>
          <a:endParaRPr lang="en-US"/>
        </a:p>
      </dgm:t>
    </dgm:pt>
    <dgm:pt modelId="{4F7A3431-4E41-7149-A5A1-2DECF04D565E}">
      <dgm:prSet phldrT="[Text]" custT="1"/>
      <dgm:spPr/>
      <dgm:t>
        <a:bodyPr/>
        <a:lstStyle/>
        <a:p>
          <a:r>
            <a:rPr lang="en-US" sz="2600" dirty="0" smtClean="0"/>
            <a:t>Wealthy people should pay a higher percentage of their income in taxes.</a:t>
          </a:r>
        </a:p>
      </dgm:t>
    </dgm:pt>
    <dgm:pt modelId="{89C9F8D0-024D-994D-859B-101FEDAC39A3}" type="parTrans" cxnId="{67A40BB4-9A0B-E642-80B5-8AB664FF3947}">
      <dgm:prSet/>
      <dgm:spPr/>
      <dgm:t>
        <a:bodyPr/>
        <a:lstStyle/>
        <a:p>
          <a:endParaRPr lang="en-US"/>
        </a:p>
      </dgm:t>
    </dgm:pt>
    <dgm:pt modelId="{DA065C2E-1EFB-4344-B0D2-3B44750108C6}" type="sibTrans" cxnId="{67A40BB4-9A0B-E642-80B5-8AB664FF3947}">
      <dgm:prSet/>
      <dgm:spPr/>
      <dgm:t>
        <a:bodyPr/>
        <a:lstStyle/>
        <a:p>
          <a:endParaRPr lang="en-US"/>
        </a:p>
      </dgm:t>
    </dgm:pt>
    <dgm:pt modelId="{C6BFEA5C-5E90-4A27-B821-48763C8D1298}">
      <dgm:prSet phldrT="[Text]" custT="1"/>
      <dgm:spPr/>
      <dgm:t>
        <a:bodyPr/>
        <a:lstStyle/>
        <a:p>
          <a:pPr algn="l"/>
          <a:r>
            <a:rPr lang="en-US" sz="3400" dirty="0" smtClean="0"/>
            <a:t>Close corporate tax loopholes</a:t>
          </a:r>
        </a:p>
      </dgm:t>
    </dgm:pt>
    <dgm:pt modelId="{D7DB3C8C-9B1F-4495-A6E8-733972E6DAB5}" type="sibTrans" cxnId="{B48470D5-628C-4BC5-8964-1FE10E3BDB0D}">
      <dgm:prSet/>
      <dgm:spPr/>
      <dgm:t>
        <a:bodyPr/>
        <a:lstStyle/>
        <a:p>
          <a:endParaRPr lang="en-US"/>
        </a:p>
      </dgm:t>
    </dgm:pt>
    <dgm:pt modelId="{9BAFA367-B35A-4BB8-9E21-C22235D766B5}" type="parTrans" cxnId="{B48470D5-628C-4BC5-8964-1FE10E3BDB0D}">
      <dgm:prSet/>
      <dgm:spPr/>
      <dgm:t>
        <a:bodyPr/>
        <a:lstStyle/>
        <a:p>
          <a:endParaRPr lang="en-US"/>
        </a:p>
      </dgm:t>
    </dgm:pt>
    <dgm:pt modelId="{67FEE35E-E044-7B4D-89A3-52620975A5A5}">
      <dgm:prSet phldrT="[Text]" custT="1"/>
      <dgm:spPr/>
      <dgm:t>
        <a:bodyPr/>
        <a:lstStyle/>
        <a:p>
          <a:pPr algn="r"/>
          <a:r>
            <a:rPr lang="en-US" sz="2600" dirty="0" smtClean="0"/>
            <a:t>Sunset, evaluate, and hold  accountable</a:t>
          </a:r>
        </a:p>
      </dgm:t>
    </dgm:pt>
    <dgm:pt modelId="{D0C2292D-D842-1842-AF31-9F424D9E0BFF}" type="parTrans" cxnId="{2DADEF36-E78B-1742-9176-75F865C247D4}">
      <dgm:prSet/>
      <dgm:spPr/>
      <dgm:t>
        <a:bodyPr/>
        <a:lstStyle/>
        <a:p>
          <a:endParaRPr lang="en-US"/>
        </a:p>
      </dgm:t>
    </dgm:pt>
    <dgm:pt modelId="{76F3B951-AE3F-3742-AA91-01EAEDF7E982}" type="sibTrans" cxnId="{2DADEF36-E78B-1742-9176-75F865C247D4}">
      <dgm:prSet/>
      <dgm:spPr/>
      <dgm:t>
        <a:bodyPr/>
        <a:lstStyle/>
        <a:p>
          <a:endParaRPr lang="en-US"/>
        </a:p>
      </dgm:t>
    </dgm:pt>
    <dgm:pt modelId="{EF4AFA19-47A6-6544-86D3-5D185BE733C6}">
      <dgm:prSet phldrT="[Text]" custT="1"/>
      <dgm:spPr/>
      <dgm:t>
        <a:bodyPr/>
        <a:lstStyle/>
        <a:p>
          <a:pPr algn="r"/>
          <a:r>
            <a:rPr lang="en-US" sz="2600" dirty="0" smtClean="0"/>
            <a:t>Combined reporting</a:t>
          </a:r>
        </a:p>
      </dgm:t>
    </dgm:pt>
    <dgm:pt modelId="{48B5F61C-772E-584A-9638-3DE043B75AC0}" type="parTrans" cxnId="{51B68DE1-A8B4-C440-807D-7A97C9FD398F}">
      <dgm:prSet/>
      <dgm:spPr/>
      <dgm:t>
        <a:bodyPr/>
        <a:lstStyle/>
        <a:p>
          <a:endParaRPr lang="en-US"/>
        </a:p>
      </dgm:t>
    </dgm:pt>
    <dgm:pt modelId="{44A84B22-19C7-BA4F-9344-AF3B82B4DC04}" type="sibTrans" cxnId="{51B68DE1-A8B4-C440-807D-7A97C9FD398F}">
      <dgm:prSet/>
      <dgm:spPr/>
      <dgm:t>
        <a:bodyPr/>
        <a:lstStyle/>
        <a:p>
          <a:endParaRPr lang="en-US"/>
        </a:p>
      </dgm:t>
    </dgm:pt>
    <dgm:pt modelId="{11DB5845-39A8-EC4B-84E8-838D3C7A1960}">
      <dgm:prSet/>
      <dgm:spPr/>
      <dgm:t>
        <a:bodyPr/>
        <a:lstStyle/>
        <a:p>
          <a:pPr algn="l"/>
          <a:endParaRPr lang="en-US" sz="1800" dirty="0"/>
        </a:p>
      </dgm:t>
    </dgm:pt>
    <dgm:pt modelId="{40962AD0-0ECC-8640-B79A-315FF63ABEDD}" type="parTrans" cxnId="{D8733938-01FE-5B4E-BD21-17DD21F3F594}">
      <dgm:prSet/>
      <dgm:spPr/>
      <dgm:t>
        <a:bodyPr/>
        <a:lstStyle/>
        <a:p>
          <a:endParaRPr lang="en-US"/>
        </a:p>
      </dgm:t>
    </dgm:pt>
    <dgm:pt modelId="{9EA6104F-90DC-2F4E-839E-9DAC31C99432}" type="sibTrans" cxnId="{D8733938-01FE-5B4E-BD21-17DD21F3F594}">
      <dgm:prSet/>
      <dgm:spPr/>
      <dgm:t>
        <a:bodyPr/>
        <a:lstStyle/>
        <a:p>
          <a:endParaRPr lang="en-US"/>
        </a:p>
      </dgm:t>
    </dgm:pt>
    <dgm:pt modelId="{F7C47366-AC3C-2D4E-9005-ED1340DC7EFF}">
      <dgm:prSet/>
      <dgm:spPr/>
      <dgm:t>
        <a:bodyPr/>
        <a:lstStyle/>
        <a:p>
          <a:pPr algn="l"/>
          <a:endParaRPr lang="en-US" sz="1800" dirty="0"/>
        </a:p>
      </dgm:t>
    </dgm:pt>
    <dgm:pt modelId="{FFF4AFBF-F84F-3B46-AB10-4D909B6228F6}" type="parTrans" cxnId="{A693F152-97A9-0A4F-A98C-340A1FAC13AC}">
      <dgm:prSet/>
      <dgm:spPr/>
      <dgm:t>
        <a:bodyPr/>
        <a:lstStyle/>
        <a:p>
          <a:endParaRPr lang="en-US"/>
        </a:p>
      </dgm:t>
    </dgm:pt>
    <dgm:pt modelId="{63B5A40B-7779-D645-9F37-E9CBE70FA89A}" type="sibTrans" cxnId="{A693F152-97A9-0A4F-A98C-340A1FAC13AC}">
      <dgm:prSet/>
      <dgm:spPr/>
      <dgm:t>
        <a:bodyPr/>
        <a:lstStyle/>
        <a:p>
          <a:endParaRPr lang="en-US"/>
        </a:p>
      </dgm:t>
    </dgm:pt>
    <dgm:pt modelId="{DEC81D15-E3E3-144A-802D-F22FABA4A096}" type="pres">
      <dgm:prSet presAssocID="{F3632595-781A-403F-8467-C38EDA9F79E0}" presName="diagram" presStyleCnt="0">
        <dgm:presLayoutVars>
          <dgm:chMax val="1"/>
          <dgm:dir/>
          <dgm:animLvl val="ctr"/>
          <dgm:resizeHandles val="exact"/>
        </dgm:presLayoutVars>
      </dgm:prSet>
      <dgm:spPr/>
    </dgm:pt>
    <dgm:pt modelId="{F1840879-EDB7-6947-A4A0-C16BCBAE8110}" type="pres">
      <dgm:prSet presAssocID="{F3632595-781A-403F-8467-C38EDA9F79E0}" presName="matrix" presStyleCnt="0"/>
      <dgm:spPr/>
    </dgm:pt>
    <dgm:pt modelId="{F6D7FA99-003B-C14B-94B0-BD7EFC90533D}" type="pres">
      <dgm:prSet presAssocID="{F3632595-781A-403F-8467-C38EDA9F79E0}" presName="tile1" presStyleLbl="node1" presStyleIdx="0" presStyleCnt="4"/>
      <dgm:spPr/>
      <dgm:t>
        <a:bodyPr/>
        <a:lstStyle/>
        <a:p>
          <a:endParaRPr lang="en-US"/>
        </a:p>
      </dgm:t>
    </dgm:pt>
    <dgm:pt modelId="{873AE8D9-06CD-C049-A317-553426BC77F4}" type="pres">
      <dgm:prSet presAssocID="{F3632595-781A-403F-8467-C38EDA9F79E0}" presName="tile1text" presStyleLbl="node1" presStyleIdx="0" presStyleCnt="4">
        <dgm:presLayoutVars>
          <dgm:chMax val="0"/>
          <dgm:chPref val="0"/>
          <dgm:bulletEnabled val="1"/>
        </dgm:presLayoutVars>
      </dgm:prSet>
      <dgm:spPr/>
      <dgm:t>
        <a:bodyPr/>
        <a:lstStyle/>
        <a:p>
          <a:endParaRPr lang="en-US"/>
        </a:p>
      </dgm:t>
    </dgm:pt>
    <dgm:pt modelId="{84C8DEE9-EEBB-A34A-B19F-B7A8E2EA5206}" type="pres">
      <dgm:prSet presAssocID="{F3632595-781A-403F-8467-C38EDA9F79E0}" presName="tile2" presStyleLbl="node1" presStyleIdx="1" presStyleCnt="4"/>
      <dgm:spPr/>
      <dgm:t>
        <a:bodyPr/>
        <a:lstStyle/>
        <a:p>
          <a:endParaRPr lang="en-US"/>
        </a:p>
      </dgm:t>
    </dgm:pt>
    <dgm:pt modelId="{5396824E-EA04-A348-9996-519413CBFD27}" type="pres">
      <dgm:prSet presAssocID="{F3632595-781A-403F-8467-C38EDA9F79E0}" presName="tile2text" presStyleLbl="node1" presStyleIdx="1" presStyleCnt="4">
        <dgm:presLayoutVars>
          <dgm:chMax val="0"/>
          <dgm:chPref val="0"/>
          <dgm:bulletEnabled val="1"/>
        </dgm:presLayoutVars>
      </dgm:prSet>
      <dgm:spPr/>
      <dgm:t>
        <a:bodyPr/>
        <a:lstStyle/>
        <a:p>
          <a:endParaRPr lang="en-US"/>
        </a:p>
      </dgm:t>
    </dgm:pt>
    <dgm:pt modelId="{846CCB6B-9D7F-3041-A76E-73A4E51E5E7C}" type="pres">
      <dgm:prSet presAssocID="{F3632595-781A-403F-8467-C38EDA9F79E0}" presName="tile3" presStyleLbl="node1" presStyleIdx="2" presStyleCnt="4"/>
      <dgm:spPr/>
      <dgm:t>
        <a:bodyPr/>
        <a:lstStyle/>
        <a:p>
          <a:endParaRPr lang="en-US"/>
        </a:p>
      </dgm:t>
    </dgm:pt>
    <dgm:pt modelId="{6088F641-F2CA-7940-9F92-276AAC1FA29B}" type="pres">
      <dgm:prSet presAssocID="{F3632595-781A-403F-8467-C38EDA9F79E0}" presName="tile3text" presStyleLbl="node1" presStyleIdx="2" presStyleCnt="4">
        <dgm:presLayoutVars>
          <dgm:chMax val="0"/>
          <dgm:chPref val="0"/>
          <dgm:bulletEnabled val="1"/>
        </dgm:presLayoutVars>
      </dgm:prSet>
      <dgm:spPr/>
      <dgm:t>
        <a:bodyPr/>
        <a:lstStyle/>
        <a:p>
          <a:endParaRPr lang="en-US"/>
        </a:p>
      </dgm:t>
    </dgm:pt>
    <dgm:pt modelId="{B3E51479-3234-094E-A372-8B624E35FB65}" type="pres">
      <dgm:prSet presAssocID="{F3632595-781A-403F-8467-C38EDA9F79E0}" presName="tile4" presStyleLbl="node1" presStyleIdx="3" presStyleCnt="4"/>
      <dgm:spPr/>
      <dgm:t>
        <a:bodyPr/>
        <a:lstStyle/>
        <a:p>
          <a:endParaRPr lang="en-US"/>
        </a:p>
      </dgm:t>
    </dgm:pt>
    <dgm:pt modelId="{7BCF9534-8211-0842-B84D-5B5CBA721856}" type="pres">
      <dgm:prSet presAssocID="{F3632595-781A-403F-8467-C38EDA9F79E0}" presName="tile4text" presStyleLbl="node1" presStyleIdx="3" presStyleCnt="4">
        <dgm:presLayoutVars>
          <dgm:chMax val="0"/>
          <dgm:chPref val="0"/>
          <dgm:bulletEnabled val="1"/>
        </dgm:presLayoutVars>
      </dgm:prSet>
      <dgm:spPr/>
      <dgm:t>
        <a:bodyPr/>
        <a:lstStyle/>
        <a:p>
          <a:endParaRPr lang="en-US"/>
        </a:p>
      </dgm:t>
    </dgm:pt>
    <dgm:pt modelId="{7BA189C6-E81D-F741-89D1-6812AFE0A583}" type="pres">
      <dgm:prSet presAssocID="{F3632595-781A-403F-8467-C38EDA9F79E0}" presName="centerTile" presStyleLbl="fgShp" presStyleIdx="0" presStyleCnt="1">
        <dgm:presLayoutVars>
          <dgm:chMax val="0"/>
          <dgm:chPref val="0"/>
        </dgm:presLayoutVars>
      </dgm:prSet>
      <dgm:spPr/>
      <dgm:t>
        <a:bodyPr/>
        <a:lstStyle/>
        <a:p>
          <a:endParaRPr lang="en-US"/>
        </a:p>
      </dgm:t>
    </dgm:pt>
  </dgm:ptLst>
  <dgm:cxnLst>
    <dgm:cxn modelId="{EF1657C8-C0D5-5241-81A2-46F7D1BE79AA}" srcId="{D3C72503-D832-421C-8BE7-5D9007184CF1}" destId="{BB8DA061-1A50-DF4F-B9E9-13912146B6EB}" srcOrd="2" destOrd="0" parTransId="{40B0CA14-CA8E-5C48-B67C-CC2C98062C59}" sibTransId="{01ADDAA9-E3DD-D042-86F4-7E7B680B280F}"/>
    <dgm:cxn modelId="{D8733938-01FE-5B4E-BD21-17DD21F3F594}" srcId="{C6BFEA5C-5E90-4A27-B821-48763C8D1298}" destId="{11DB5845-39A8-EC4B-84E8-838D3C7A1960}" srcOrd="3" destOrd="0" parTransId="{40962AD0-0ECC-8640-B79A-315FF63ABEDD}" sibTransId="{9EA6104F-90DC-2F4E-839E-9DAC31C99432}"/>
    <dgm:cxn modelId="{94E8ABEC-504C-7A42-957D-0B0E0330B8E8}" type="presOf" srcId="{F7C47366-AC3C-2D4E-9005-ED1340DC7EFF}" destId="{84C8DEE9-EEBB-A34A-B19F-B7A8E2EA5206}" srcOrd="0" destOrd="3" presId="urn:microsoft.com/office/officeart/2005/8/layout/matrix1"/>
    <dgm:cxn modelId="{95E4F088-C93B-4740-8C14-83C95FAA902F}" type="presOf" srcId="{D3C72503-D832-421C-8BE7-5D9007184CF1}" destId="{7BA189C6-E81D-F741-89D1-6812AFE0A583}" srcOrd="0" destOrd="0" presId="urn:microsoft.com/office/officeart/2005/8/layout/matrix1"/>
    <dgm:cxn modelId="{A693F152-97A9-0A4F-A98C-340A1FAC13AC}" srcId="{C6BFEA5C-5E90-4A27-B821-48763C8D1298}" destId="{F7C47366-AC3C-2D4E-9005-ED1340DC7EFF}" srcOrd="2" destOrd="0" parTransId="{FFF4AFBF-F84F-3B46-AB10-4D909B6228F6}" sibTransId="{63B5A40B-7779-D645-9F37-E9CBE70FA89A}"/>
    <dgm:cxn modelId="{935E1BF1-3540-B44C-845D-4F82C0546CFA}" type="presOf" srcId="{BB8DA061-1A50-DF4F-B9E9-13912146B6EB}" destId="{846CCB6B-9D7F-3041-A76E-73A4E51E5E7C}" srcOrd="0" destOrd="0" presId="urn:microsoft.com/office/officeart/2005/8/layout/matrix1"/>
    <dgm:cxn modelId="{2DADEF36-E78B-1742-9176-75F865C247D4}" srcId="{C6BFEA5C-5E90-4A27-B821-48763C8D1298}" destId="{67FEE35E-E044-7B4D-89A3-52620975A5A5}" srcOrd="0" destOrd="0" parTransId="{D0C2292D-D842-1842-AF31-9F424D9E0BFF}" sibTransId="{76F3B951-AE3F-3742-AA91-01EAEDF7E982}"/>
    <dgm:cxn modelId="{49446F6F-7691-0740-87C0-46AF9C2383B0}" type="presOf" srcId="{C6BFEA5C-5E90-4A27-B821-48763C8D1298}" destId="{5396824E-EA04-A348-9996-519413CBFD27}" srcOrd="1" destOrd="0" presId="urn:microsoft.com/office/officeart/2005/8/layout/matrix1"/>
    <dgm:cxn modelId="{7E71A104-EC81-3A44-97F3-874D2A876482}" type="presOf" srcId="{67FEE35E-E044-7B4D-89A3-52620975A5A5}" destId="{84C8DEE9-EEBB-A34A-B19F-B7A8E2EA5206}" srcOrd="0" destOrd="1" presId="urn:microsoft.com/office/officeart/2005/8/layout/matrix1"/>
    <dgm:cxn modelId="{351F595A-E7B3-A545-96B5-953C00FFFE34}" type="presOf" srcId="{2FFB0FA8-D08C-5340-A7EF-55B2AD8D2EF3}" destId="{7BCF9534-8211-0842-B84D-5B5CBA721856}" srcOrd="1" destOrd="0" presId="urn:microsoft.com/office/officeart/2005/8/layout/matrix1"/>
    <dgm:cxn modelId="{5446939F-DB93-734E-A6B8-6977731C590E}" type="presOf" srcId="{F7C47366-AC3C-2D4E-9005-ED1340DC7EFF}" destId="{5396824E-EA04-A348-9996-519413CBFD27}" srcOrd="1" destOrd="3" presId="urn:microsoft.com/office/officeart/2005/8/layout/matrix1"/>
    <dgm:cxn modelId="{67A40BB4-9A0B-E642-80B5-8AB664FF3947}" srcId="{126E8AF8-44F6-415E-8A49-976CF9B38FD9}" destId="{4F7A3431-4E41-7149-A5A1-2DECF04D565E}" srcOrd="0" destOrd="0" parTransId="{89C9F8D0-024D-994D-859B-101FEDAC39A3}" sibTransId="{DA065C2E-1EFB-4344-B0D2-3B44750108C6}"/>
    <dgm:cxn modelId="{D27F605A-F3E9-6145-82A9-72167D4BB800}" type="presOf" srcId="{2FFB0FA8-D08C-5340-A7EF-55B2AD8D2EF3}" destId="{B3E51479-3234-094E-A372-8B624E35FB65}" srcOrd="0" destOrd="0" presId="urn:microsoft.com/office/officeart/2005/8/layout/matrix1"/>
    <dgm:cxn modelId="{51B68DE1-A8B4-C440-807D-7A97C9FD398F}" srcId="{C6BFEA5C-5E90-4A27-B821-48763C8D1298}" destId="{EF4AFA19-47A6-6544-86D3-5D185BE733C6}" srcOrd="1" destOrd="0" parTransId="{48B5F61C-772E-584A-9638-3DE043B75AC0}" sibTransId="{44A84B22-19C7-BA4F-9344-AF3B82B4DC04}"/>
    <dgm:cxn modelId="{DDA7E4FF-3F6D-6544-9EA9-06E00ACAB2E6}" srcId="{D3C72503-D832-421C-8BE7-5D9007184CF1}" destId="{2FFB0FA8-D08C-5340-A7EF-55B2AD8D2EF3}" srcOrd="3" destOrd="0" parTransId="{EEB587CA-0F0E-B047-B987-CD998BB30337}" sibTransId="{8D7E00CD-DFD1-574B-968A-4FC43ECE5E2F}"/>
    <dgm:cxn modelId="{DB2BB4D3-0BD9-FD43-927D-77CFD88301B3}" type="presOf" srcId="{11DB5845-39A8-EC4B-84E8-838D3C7A1960}" destId="{5396824E-EA04-A348-9996-519413CBFD27}" srcOrd="1" destOrd="4" presId="urn:microsoft.com/office/officeart/2005/8/layout/matrix1"/>
    <dgm:cxn modelId="{5B880298-8F78-7842-A8E7-F91CE5ED2258}" type="presOf" srcId="{4F7A3431-4E41-7149-A5A1-2DECF04D565E}" destId="{F6D7FA99-003B-C14B-94B0-BD7EFC90533D}" srcOrd="0" destOrd="1" presId="urn:microsoft.com/office/officeart/2005/8/layout/matrix1"/>
    <dgm:cxn modelId="{2C8F00E5-F526-1D4C-A054-E7682D9EE1D9}" type="presOf" srcId="{126E8AF8-44F6-415E-8A49-976CF9B38FD9}" destId="{F6D7FA99-003B-C14B-94B0-BD7EFC90533D}" srcOrd="0" destOrd="0" presId="urn:microsoft.com/office/officeart/2005/8/layout/matrix1"/>
    <dgm:cxn modelId="{CFD50A4A-A568-DD44-AF33-BA4A085F327B}" type="presOf" srcId="{EF4AFA19-47A6-6544-86D3-5D185BE733C6}" destId="{84C8DEE9-EEBB-A34A-B19F-B7A8E2EA5206}" srcOrd="0" destOrd="2" presId="urn:microsoft.com/office/officeart/2005/8/layout/matrix1"/>
    <dgm:cxn modelId="{0F7BCC79-A4A2-0F4F-AC3E-649F4B6FC87D}" type="presOf" srcId="{EF4AFA19-47A6-6544-86D3-5D185BE733C6}" destId="{5396824E-EA04-A348-9996-519413CBFD27}" srcOrd="1" destOrd="2" presId="urn:microsoft.com/office/officeart/2005/8/layout/matrix1"/>
    <dgm:cxn modelId="{815113F8-4CE1-4748-AB8B-033B7F714E15}" type="presOf" srcId="{11DB5845-39A8-EC4B-84E8-838D3C7A1960}" destId="{84C8DEE9-EEBB-A34A-B19F-B7A8E2EA5206}" srcOrd="0" destOrd="4" presId="urn:microsoft.com/office/officeart/2005/8/layout/matrix1"/>
    <dgm:cxn modelId="{BA72BD24-2854-4497-9A63-636D31699327}" srcId="{F3632595-781A-403F-8467-C38EDA9F79E0}" destId="{D3C72503-D832-421C-8BE7-5D9007184CF1}" srcOrd="0" destOrd="0" parTransId="{37460E5A-F695-4936-960F-E5F5B95ED2E7}" sibTransId="{1168E750-0FE1-4976-BCC2-B2CC5146D8BA}"/>
    <dgm:cxn modelId="{B48470D5-628C-4BC5-8964-1FE10E3BDB0D}" srcId="{D3C72503-D832-421C-8BE7-5D9007184CF1}" destId="{C6BFEA5C-5E90-4A27-B821-48763C8D1298}" srcOrd="1" destOrd="0" parTransId="{9BAFA367-B35A-4BB8-9E21-C22235D766B5}" sibTransId="{D7DB3C8C-9B1F-4495-A6E8-733972E6DAB5}"/>
    <dgm:cxn modelId="{14D7892E-3BA2-4941-A649-B7BBF9C08407}" type="presOf" srcId="{BB8DA061-1A50-DF4F-B9E9-13912146B6EB}" destId="{6088F641-F2CA-7940-9F92-276AAC1FA29B}" srcOrd="1" destOrd="0" presId="urn:microsoft.com/office/officeart/2005/8/layout/matrix1"/>
    <dgm:cxn modelId="{19473A1E-08F3-FE46-B09C-FDD11621EA8E}" type="presOf" srcId="{F3632595-781A-403F-8467-C38EDA9F79E0}" destId="{DEC81D15-E3E3-144A-802D-F22FABA4A096}" srcOrd="0" destOrd="0" presId="urn:microsoft.com/office/officeart/2005/8/layout/matrix1"/>
    <dgm:cxn modelId="{C6E2938F-858C-9446-9682-C888B8A46100}" type="presOf" srcId="{4F7A3431-4E41-7149-A5A1-2DECF04D565E}" destId="{873AE8D9-06CD-C049-A317-553426BC77F4}" srcOrd="1" destOrd="1" presId="urn:microsoft.com/office/officeart/2005/8/layout/matrix1"/>
    <dgm:cxn modelId="{E1097DE6-95A6-4CF0-957F-2C2C9AD40B1C}" srcId="{D3C72503-D832-421C-8BE7-5D9007184CF1}" destId="{126E8AF8-44F6-415E-8A49-976CF9B38FD9}" srcOrd="0" destOrd="0" parTransId="{AEF5B09A-65D6-411A-B5FB-B6099ED1F673}" sibTransId="{5E33DB34-9FA2-4B06-81E5-D85D2FBD9DCC}"/>
    <dgm:cxn modelId="{A2F3B522-1396-1844-A373-B0A17084013C}" type="presOf" srcId="{67FEE35E-E044-7B4D-89A3-52620975A5A5}" destId="{5396824E-EA04-A348-9996-519413CBFD27}" srcOrd="1" destOrd="1" presId="urn:microsoft.com/office/officeart/2005/8/layout/matrix1"/>
    <dgm:cxn modelId="{3E62A6D6-2592-6D47-A93A-8260FA5ECE7D}" type="presOf" srcId="{126E8AF8-44F6-415E-8A49-976CF9B38FD9}" destId="{873AE8D9-06CD-C049-A317-553426BC77F4}" srcOrd="1" destOrd="0" presId="urn:microsoft.com/office/officeart/2005/8/layout/matrix1"/>
    <dgm:cxn modelId="{64145282-9D44-874B-A79B-FDB586F6E5BC}" type="presOf" srcId="{C6BFEA5C-5E90-4A27-B821-48763C8D1298}" destId="{84C8DEE9-EEBB-A34A-B19F-B7A8E2EA5206}" srcOrd="0" destOrd="0" presId="urn:microsoft.com/office/officeart/2005/8/layout/matrix1"/>
    <dgm:cxn modelId="{C77AB403-C255-8843-B034-27446179504B}" type="presParOf" srcId="{DEC81D15-E3E3-144A-802D-F22FABA4A096}" destId="{F1840879-EDB7-6947-A4A0-C16BCBAE8110}" srcOrd="0" destOrd="0" presId="urn:microsoft.com/office/officeart/2005/8/layout/matrix1"/>
    <dgm:cxn modelId="{8148DE03-7A7D-B642-9D86-3B2A77E3F4A9}" type="presParOf" srcId="{F1840879-EDB7-6947-A4A0-C16BCBAE8110}" destId="{F6D7FA99-003B-C14B-94B0-BD7EFC90533D}" srcOrd="0" destOrd="0" presId="urn:microsoft.com/office/officeart/2005/8/layout/matrix1"/>
    <dgm:cxn modelId="{1F2DD2CB-2B11-9747-8F96-04426E364004}" type="presParOf" srcId="{F1840879-EDB7-6947-A4A0-C16BCBAE8110}" destId="{873AE8D9-06CD-C049-A317-553426BC77F4}" srcOrd="1" destOrd="0" presId="urn:microsoft.com/office/officeart/2005/8/layout/matrix1"/>
    <dgm:cxn modelId="{2A041129-66B7-F34B-B3BD-AC8F3DC9AB3D}" type="presParOf" srcId="{F1840879-EDB7-6947-A4A0-C16BCBAE8110}" destId="{84C8DEE9-EEBB-A34A-B19F-B7A8E2EA5206}" srcOrd="2" destOrd="0" presId="urn:microsoft.com/office/officeart/2005/8/layout/matrix1"/>
    <dgm:cxn modelId="{2A86EBD7-E1E1-AD49-9200-C5B14BEEEC9D}" type="presParOf" srcId="{F1840879-EDB7-6947-A4A0-C16BCBAE8110}" destId="{5396824E-EA04-A348-9996-519413CBFD27}" srcOrd="3" destOrd="0" presId="urn:microsoft.com/office/officeart/2005/8/layout/matrix1"/>
    <dgm:cxn modelId="{52424620-ACF6-EC40-836B-302C2FD90AA3}" type="presParOf" srcId="{F1840879-EDB7-6947-A4A0-C16BCBAE8110}" destId="{846CCB6B-9D7F-3041-A76E-73A4E51E5E7C}" srcOrd="4" destOrd="0" presId="urn:microsoft.com/office/officeart/2005/8/layout/matrix1"/>
    <dgm:cxn modelId="{7D41B92B-4339-6645-9135-344D91BFBEA9}" type="presParOf" srcId="{F1840879-EDB7-6947-A4A0-C16BCBAE8110}" destId="{6088F641-F2CA-7940-9F92-276AAC1FA29B}" srcOrd="5" destOrd="0" presId="urn:microsoft.com/office/officeart/2005/8/layout/matrix1"/>
    <dgm:cxn modelId="{1728BB55-AE8A-D04B-8586-B4000AC2C238}" type="presParOf" srcId="{F1840879-EDB7-6947-A4A0-C16BCBAE8110}" destId="{B3E51479-3234-094E-A372-8B624E35FB65}" srcOrd="6" destOrd="0" presId="urn:microsoft.com/office/officeart/2005/8/layout/matrix1"/>
    <dgm:cxn modelId="{8BD245BC-98B3-A045-AFE3-C4AA6D2929F0}" type="presParOf" srcId="{F1840879-EDB7-6947-A4A0-C16BCBAE8110}" destId="{7BCF9534-8211-0842-B84D-5B5CBA721856}" srcOrd="7" destOrd="0" presId="urn:microsoft.com/office/officeart/2005/8/layout/matrix1"/>
    <dgm:cxn modelId="{FB79D37E-31E9-F44D-9896-7CE34C823808}" type="presParOf" srcId="{DEC81D15-E3E3-144A-802D-F22FABA4A096}" destId="{7BA189C6-E81D-F741-89D1-6812AFE0A583}"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DEA64F-7E8D-49F6-90BF-5B76B3C3AA66}">
      <dsp:nvSpPr>
        <dsp:cNvPr id="0" name=""/>
        <dsp:cNvSpPr/>
      </dsp:nvSpPr>
      <dsp:spPr>
        <a:xfrm>
          <a:off x="3094" y="120190"/>
          <a:ext cx="1860500" cy="582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Education</a:t>
          </a:r>
          <a:endParaRPr lang="en-US" sz="1600" kern="1200" dirty="0"/>
        </a:p>
      </dsp:txBody>
      <dsp:txXfrm>
        <a:off x="3094" y="120190"/>
        <a:ext cx="1860500" cy="582412"/>
      </dsp:txXfrm>
    </dsp:sp>
    <dsp:sp modelId="{A9543691-62F5-4815-BEC7-BA2A26E0135B}">
      <dsp:nvSpPr>
        <dsp:cNvPr id="0" name=""/>
        <dsp:cNvSpPr/>
      </dsp:nvSpPr>
      <dsp:spPr>
        <a:xfrm>
          <a:off x="3094" y="702603"/>
          <a:ext cx="1860500" cy="1361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Early childhood education/child care</a:t>
          </a:r>
          <a:endParaRPr lang="en-US" sz="1300" kern="1200" dirty="0"/>
        </a:p>
        <a:p>
          <a:pPr marL="114300" lvl="1" indent="-114300" algn="l" defTabSz="577850">
            <a:lnSpc>
              <a:spcPct val="90000"/>
            </a:lnSpc>
            <a:spcBef>
              <a:spcPct val="0"/>
            </a:spcBef>
            <a:spcAft>
              <a:spcPct val="15000"/>
            </a:spcAft>
            <a:buChar char="••"/>
          </a:pPr>
          <a:r>
            <a:rPr lang="en-US" sz="1300" kern="1200" dirty="0" smtClean="0"/>
            <a:t>K-12 education</a:t>
          </a:r>
          <a:endParaRPr lang="en-US" sz="1300" kern="1200" dirty="0"/>
        </a:p>
        <a:p>
          <a:pPr marL="114300" lvl="1" indent="-114300" algn="l" defTabSz="577850">
            <a:lnSpc>
              <a:spcPct val="90000"/>
            </a:lnSpc>
            <a:spcBef>
              <a:spcPct val="0"/>
            </a:spcBef>
            <a:spcAft>
              <a:spcPct val="15000"/>
            </a:spcAft>
            <a:buChar char="••"/>
          </a:pPr>
          <a:r>
            <a:rPr lang="en-US" sz="1300" kern="1200" dirty="0" smtClean="0"/>
            <a:t>Higher education</a:t>
          </a:r>
          <a:endParaRPr lang="en-US" sz="1300" kern="1200" dirty="0"/>
        </a:p>
        <a:p>
          <a:pPr marL="114300" lvl="1" indent="-114300" algn="l" defTabSz="577850">
            <a:lnSpc>
              <a:spcPct val="90000"/>
            </a:lnSpc>
            <a:spcBef>
              <a:spcPct val="0"/>
            </a:spcBef>
            <a:spcAft>
              <a:spcPct val="15000"/>
            </a:spcAft>
            <a:buChar char="••"/>
          </a:pPr>
          <a:r>
            <a:rPr lang="en-US" sz="1300" kern="1200" dirty="0" smtClean="0"/>
            <a:t>Arts and heritage</a:t>
          </a:r>
          <a:endParaRPr lang="en-US" sz="1300" kern="1200" dirty="0"/>
        </a:p>
      </dsp:txBody>
      <dsp:txXfrm>
        <a:off x="3094" y="702603"/>
        <a:ext cx="1860500" cy="1361605"/>
      </dsp:txXfrm>
    </dsp:sp>
    <dsp:sp modelId="{53A87D5D-5EE4-4284-890D-31A265CB007F}">
      <dsp:nvSpPr>
        <dsp:cNvPr id="0" name=""/>
        <dsp:cNvSpPr/>
      </dsp:nvSpPr>
      <dsp:spPr>
        <a:xfrm>
          <a:off x="2124064" y="120190"/>
          <a:ext cx="1860500" cy="582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Health care</a:t>
          </a:r>
          <a:endParaRPr lang="en-US" sz="1600" kern="1200" dirty="0"/>
        </a:p>
      </dsp:txBody>
      <dsp:txXfrm>
        <a:off x="2124064" y="120190"/>
        <a:ext cx="1860500" cy="582412"/>
      </dsp:txXfrm>
    </dsp:sp>
    <dsp:sp modelId="{565D6B44-A606-436B-A3B7-14C672DD2DF5}">
      <dsp:nvSpPr>
        <dsp:cNvPr id="0" name=""/>
        <dsp:cNvSpPr/>
      </dsp:nvSpPr>
      <dsp:spPr>
        <a:xfrm>
          <a:off x="2124064" y="702603"/>
          <a:ext cx="1860500" cy="1361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Health care for poor, children, people with disabilities, elderly in nursing homes</a:t>
          </a:r>
          <a:endParaRPr lang="en-US" sz="1300" kern="1200" dirty="0"/>
        </a:p>
        <a:p>
          <a:pPr marL="114300" lvl="1" indent="-114300" algn="l" defTabSz="577850">
            <a:lnSpc>
              <a:spcPct val="90000"/>
            </a:lnSpc>
            <a:spcBef>
              <a:spcPct val="0"/>
            </a:spcBef>
            <a:spcAft>
              <a:spcPct val="15000"/>
            </a:spcAft>
            <a:buChar char="••"/>
          </a:pPr>
          <a:r>
            <a:rPr lang="en-US" sz="1300" kern="1200" dirty="0" smtClean="0"/>
            <a:t>Public health</a:t>
          </a:r>
          <a:endParaRPr lang="en-US" sz="1300" kern="1200" dirty="0"/>
        </a:p>
      </dsp:txBody>
      <dsp:txXfrm>
        <a:off x="2124064" y="702603"/>
        <a:ext cx="1860500" cy="1361605"/>
      </dsp:txXfrm>
    </dsp:sp>
    <dsp:sp modelId="{9F6B544E-8EE7-4D3F-9B14-482460B48353}">
      <dsp:nvSpPr>
        <dsp:cNvPr id="0" name=""/>
        <dsp:cNvSpPr/>
      </dsp:nvSpPr>
      <dsp:spPr>
        <a:xfrm>
          <a:off x="4245035" y="120190"/>
          <a:ext cx="1860500" cy="582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Human services &amp; supports</a:t>
          </a:r>
          <a:endParaRPr lang="en-US" sz="1600" kern="1200" dirty="0"/>
        </a:p>
      </dsp:txBody>
      <dsp:txXfrm>
        <a:off x="4245035" y="120190"/>
        <a:ext cx="1860500" cy="582412"/>
      </dsp:txXfrm>
    </dsp:sp>
    <dsp:sp modelId="{919AEC38-F784-4FDD-923B-C9FD7D9DD8C4}">
      <dsp:nvSpPr>
        <dsp:cNvPr id="0" name=""/>
        <dsp:cNvSpPr/>
      </dsp:nvSpPr>
      <dsp:spPr>
        <a:xfrm>
          <a:off x="4245035" y="702603"/>
          <a:ext cx="1860500" cy="1361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Child and domestic violence protection</a:t>
          </a:r>
          <a:endParaRPr lang="en-US" sz="1300" kern="1200" dirty="0"/>
        </a:p>
        <a:p>
          <a:pPr marL="114300" lvl="1" indent="-114300" algn="l" defTabSz="577850">
            <a:lnSpc>
              <a:spcPct val="90000"/>
            </a:lnSpc>
            <a:spcBef>
              <a:spcPct val="0"/>
            </a:spcBef>
            <a:spcAft>
              <a:spcPct val="15000"/>
            </a:spcAft>
            <a:buChar char="••"/>
          </a:pPr>
          <a:r>
            <a:rPr lang="en-US" sz="1300" kern="1200" dirty="0" smtClean="0"/>
            <a:t>Foster care &amp; adoption</a:t>
          </a:r>
          <a:endParaRPr lang="en-US" sz="1300" kern="1200" dirty="0"/>
        </a:p>
        <a:p>
          <a:pPr marL="114300" lvl="1" indent="-114300" algn="l" defTabSz="577850">
            <a:lnSpc>
              <a:spcPct val="90000"/>
            </a:lnSpc>
            <a:spcBef>
              <a:spcPct val="0"/>
            </a:spcBef>
            <a:spcAft>
              <a:spcPct val="15000"/>
            </a:spcAft>
            <a:buChar char="••"/>
          </a:pPr>
          <a:r>
            <a:rPr lang="en-US" sz="1300" kern="1200" dirty="0" smtClean="0"/>
            <a:t>Food stamps </a:t>
          </a:r>
          <a:endParaRPr lang="en-US" sz="1300" kern="1200" dirty="0"/>
        </a:p>
        <a:p>
          <a:pPr marL="114300" lvl="1" indent="-114300" algn="l" defTabSz="577850">
            <a:lnSpc>
              <a:spcPct val="90000"/>
            </a:lnSpc>
            <a:spcBef>
              <a:spcPct val="0"/>
            </a:spcBef>
            <a:spcAft>
              <a:spcPct val="15000"/>
            </a:spcAft>
            <a:buChar char="••"/>
          </a:pPr>
          <a:r>
            <a:rPr lang="en-US" sz="1300" kern="1200" dirty="0" smtClean="0"/>
            <a:t>Unemployment insurance</a:t>
          </a:r>
          <a:endParaRPr lang="en-US" sz="1300" kern="1200" dirty="0"/>
        </a:p>
      </dsp:txBody>
      <dsp:txXfrm>
        <a:off x="4245035" y="702603"/>
        <a:ext cx="1860500" cy="1361605"/>
      </dsp:txXfrm>
    </dsp:sp>
    <dsp:sp modelId="{64BAA471-F41E-4395-AA0B-5A021DC265A0}">
      <dsp:nvSpPr>
        <dsp:cNvPr id="0" name=""/>
        <dsp:cNvSpPr/>
      </dsp:nvSpPr>
      <dsp:spPr>
        <a:xfrm>
          <a:off x="6245686" y="100551"/>
          <a:ext cx="1860500" cy="582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Infrastructure</a:t>
          </a:r>
          <a:endParaRPr lang="en-US" sz="1600" kern="1200" dirty="0"/>
        </a:p>
      </dsp:txBody>
      <dsp:txXfrm>
        <a:off x="6245686" y="100551"/>
        <a:ext cx="1860500" cy="582412"/>
      </dsp:txXfrm>
    </dsp:sp>
    <dsp:sp modelId="{F3C30FAB-F34C-4875-9556-F2675A54EC89}">
      <dsp:nvSpPr>
        <dsp:cNvPr id="0" name=""/>
        <dsp:cNvSpPr/>
      </dsp:nvSpPr>
      <dsp:spPr>
        <a:xfrm>
          <a:off x="6245686" y="700043"/>
          <a:ext cx="1860500" cy="13616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Roads</a:t>
          </a:r>
          <a:endParaRPr lang="en-US" sz="1300" kern="1200" dirty="0"/>
        </a:p>
        <a:p>
          <a:pPr marL="114300" lvl="1" indent="-114300" algn="l" defTabSz="577850">
            <a:lnSpc>
              <a:spcPct val="90000"/>
            </a:lnSpc>
            <a:spcBef>
              <a:spcPct val="0"/>
            </a:spcBef>
            <a:spcAft>
              <a:spcPct val="15000"/>
            </a:spcAft>
            <a:buChar char="••"/>
          </a:pPr>
          <a:r>
            <a:rPr lang="en-US" sz="1300" kern="1200" dirty="0" smtClean="0"/>
            <a:t>Public transit</a:t>
          </a:r>
          <a:endParaRPr lang="en-US" sz="1300" kern="1200" dirty="0"/>
        </a:p>
        <a:p>
          <a:pPr marL="114300" lvl="1" indent="-114300" algn="l" defTabSz="577850">
            <a:lnSpc>
              <a:spcPct val="90000"/>
            </a:lnSpc>
            <a:spcBef>
              <a:spcPct val="0"/>
            </a:spcBef>
            <a:spcAft>
              <a:spcPct val="15000"/>
            </a:spcAft>
            <a:buChar char="••"/>
          </a:pPr>
          <a:r>
            <a:rPr lang="en-US" sz="1300" kern="1200" dirty="0" smtClean="0"/>
            <a:t>Water &amp; sewer systems</a:t>
          </a:r>
          <a:endParaRPr lang="en-US" sz="1300" kern="1200" dirty="0"/>
        </a:p>
      </dsp:txBody>
      <dsp:txXfrm>
        <a:off x="6245686" y="700043"/>
        <a:ext cx="1860500" cy="13616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BDD96C-C011-45F5-9142-D8CFE21A77EF}">
      <dsp:nvSpPr>
        <dsp:cNvPr id="0" name=""/>
        <dsp:cNvSpPr/>
      </dsp:nvSpPr>
      <dsp:spPr>
        <a:xfrm>
          <a:off x="1905" y="24471"/>
          <a:ext cx="1857374" cy="5777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Environmental protection</a:t>
          </a:r>
          <a:endParaRPr lang="en-US" sz="1600" kern="1200" dirty="0"/>
        </a:p>
      </dsp:txBody>
      <dsp:txXfrm>
        <a:off x="1905" y="24471"/>
        <a:ext cx="1857374" cy="577757"/>
      </dsp:txXfrm>
    </dsp:sp>
    <dsp:sp modelId="{360DFD74-4454-4D2D-B993-FEAFE2106671}">
      <dsp:nvSpPr>
        <dsp:cNvPr id="0" name=""/>
        <dsp:cNvSpPr/>
      </dsp:nvSpPr>
      <dsp:spPr>
        <a:xfrm>
          <a:off x="1905" y="602228"/>
          <a:ext cx="1857374" cy="18117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Land conservation</a:t>
          </a:r>
          <a:endParaRPr lang="en-US" sz="1500" kern="1200" dirty="0"/>
        </a:p>
        <a:p>
          <a:pPr marL="114300" lvl="1" indent="-114300" algn="l" defTabSz="666750">
            <a:lnSpc>
              <a:spcPct val="90000"/>
            </a:lnSpc>
            <a:spcBef>
              <a:spcPct val="0"/>
            </a:spcBef>
            <a:spcAft>
              <a:spcPct val="15000"/>
            </a:spcAft>
            <a:buChar char="••"/>
          </a:pPr>
          <a:r>
            <a:rPr lang="en-US" sz="1500" kern="1200" dirty="0" smtClean="0"/>
            <a:t>Environmental regulation</a:t>
          </a:r>
          <a:endParaRPr lang="en-US" sz="1500" kern="1200" dirty="0"/>
        </a:p>
        <a:p>
          <a:pPr marL="114300" lvl="1" indent="-114300" algn="l" defTabSz="666750">
            <a:lnSpc>
              <a:spcPct val="90000"/>
            </a:lnSpc>
            <a:spcBef>
              <a:spcPct val="0"/>
            </a:spcBef>
            <a:spcAft>
              <a:spcPct val="15000"/>
            </a:spcAft>
            <a:buChar char="••"/>
          </a:pPr>
          <a:r>
            <a:rPr lang="en-US" sz="1500" kern="1200" dirty="0" smtClean="0"/>
            <a:t>State parks</a:t>
          </a:r>
          <a:endParaRPr lang="en-US" sz="1500" kern="1200" dirty="0"/>
        </a:p>
        <a:p>
          <a:pPr marL="114300" lvl="1" indent="-114300" algn="l" defTabSz="666750">
            <a:lnSpc>
              <a:spcPct val="90000"/>
            </a:lnSpc>
            <a:spcBef>
              <a:spcPct val="0"/>
            </a:spcBef>
            <a:spcAft>
              <a:spcPct val="15000"/>
            </a:spcAft>
            <a:buChar char="••"/>
          </a:pPr>
          <a:r>
            <a:rPr lang="en-US" sz="1500" kern="1200" dirty="0" smtClean="0"/>
            <a:t>Forest management</a:t>
          </a:r>
          <a:endParaRPr lang="en-US" sz="1500" kern="1200" dirty="0"/>
        </a:p>
        <a:p>
          <a:pPr marL="114300" lvl="1" indent="-114300" algn="l" defTabSz="666750">
            <a:lnSpc>
              <a:spcPct val="90000"/>
            </a:lnSpc>
            <a:spcBef>
              <a:spcPct val="0"/>
            </a:spcBef>
            <a:spcAft>
              <a:spcPct val="15000"/>
            </a:spcAft>
            <a:buChar char="••"/>
          </a:pPr>
          <a:r>
            <a:rPr lang="en-US" sz="1500" kern="1200" dirty="0" smtClean="0"/>
            <a:t>Home weatherization</a:t>
          </a:r>
          <a:endParaRPr lang="en-US" sz="1500" kern="1200" dirty="0"/>
        </a:p>
      </dsp:txBody>
      <dsp:txXfrm>
        <a:off x="1905" y="602228"/>
        <a:ext cx="1857374" cy="1811700"/>
      </dsp:txXfrm>
    </dsp:sp>
    <dsp:sp modelId="{531AFE44-A593-472D-B3AA-5ABA83E42D44}">
      <dsp:nvSpPr>
        <dsp:cNvPr id="0" name=""/>
        <dsp:cNvSpPr/>
      </dsp:nvSpPr>
      <dsp:spPr>
        <a:xfrm>
          <a:off x="2119312" y="24471"/>
          <a:ext cx="1857374" cy="5777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Public safety &amp; justice</a:t>
          </a:r>
          <a:endParaRPr lang="en-US" sz="1600" kern="1200" dirty="0"/>
        </a:p>
      </dsp:txBody>
      <dsp:txXfrm>
        <a:off x="2119312" y="24471"/>
        <a:ext cx="1857374" cy="577757"/>
      </dsp:txXfrm>
    </dsp:sp>
    <dsp:sp modelId="{1E3FBC0A-E512-45F1-999F-8F7287539170}">
      <dsp:nvSpPr>
        <dsp:cNvPr id="0" name=""/>
        <dsp:cNvSpPr/>
      </dsp:nvSpPr>
      <dsp:spPr>
        <a:xfrm>
          <a:off x="2119312" y="602228"/>
          <a:ext cx="1857374" cy="18117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Court system</a:t>
          </a:r>
          <a:endParaRPr lang="en-US" sz="1500" kern="1200" dirty="0"/>
        </a:p>
        <a:p>
          <a:pPr marL="114300" lvl="1" indent="-114300" algn="l" defTabSz="666750">
            <a:lnSpc>
              <a:spcPct val="90000"/>
            </a:lnSpc>
            <a:spcBef>
              <a:spcPct val="0"/>
            </a:spcBef>
            <a:spcAft>
              <a:spcPct val="15000"/>
            </a:spcAft>
            <a:buChar char="••"/>
          </a:pPr>
          <a:r>
            <a:rPr lang="en-US" sz="1500" kern="1200" dirty="0" smtClean="0"/>
            <a:t>State police and prisons</a:t>
          </a:r>
          <a:endParaRPr lang="en-US" sz="1500" kern="1200" dirty="0"/>
        </a:p>
        <a:p>
          <a:pPr marL="114300" lvl="1" indent="-114300" algn="l" defTabSz="666750">
            <a:lnSpc>
              <a:spcPct val="90000"/>
            </a:lnSpc>
            <a:spcBef>
              <a:spcPct val="0"/>
            </a:spcBef>
            <a:spcAft>
              <a:spcPct val="15000"/>
            </a:spcAft>
            <a:buChar char="••"/>
          </a:pPr>
          <a:r>
            <a:rPr lang="en-US" sz="1500" kern="1200" dirty="0" smtClean="0"/>
            <a:t>Disaster relief</a:t>
          </a:r>
          <a:endParaRPr lang="en-US" sz="1500" kern="1200" dirty="0"/>
        </a:p>
        <a:p>
          <a:pPr marL="114300" lvl="1" indent="-114300" algn="l" defTabSz="666750">
            <a:lnSpc>
              <a:spcPct val="90000"/>
            </a:lnSpc>
            <a:spcBef>
              <a:spcPct val="0"/>
            </a:spcBef>
            <a:spcAft>
              <a:spcPct val="15000"/>
            </a:spcAft>
            <a:buChar char="••"/>
          </a:pPr>
          <a:r>
            <a:rPr lang="en-US" sz="1500" kern="1200" dirty="0" smtClean="0"/>
            <a:t>Consumer &amp; worker safety regulation</a:t>
          </a:r>
          <a:endParaRPr lang="en-US" sz="1500" kern="1200" dirty="0"/>
        </a:p>
      </dsp:txBody>
      <dsp:txXfrm>
        <a:off x="2119312" y="602228"/>
        <a:ext cx="1857374" cy="1811700"/>
      </dsp:txXfrm>
    </dsp:sp>
    <dsp:sp modelId="{5B266F1C-FD59-4BC9-B073-53D5FBBF7DB6}">
      <dsp:nvSpPr>
        <dsp:cNvPr id="0" name=""/>
        <dsp:cNvSpPr/>
      </dsp:nvSpPr>
      <dsp:spPr>
        <a:xfrm>
          <a:off x="4236719" y="24471"/>
          <a:ext cx="1857374" cy="5777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Economic &amp; workforce development</a:t>
          </a:r>
          <a:endParaRPr lang="en-US" sz="1500" kern="1200" dirty="0"/>
        </a:p>
      </dsp:txBody>
      <dsp:txXfrm>
        <a:off x="4236719" y="24471"/>
        <a:ext cx="1857374" cy="577757"/>
      </dsp:txXfrm>
    </dsp:sp>
    <dsp:sp modelId="{10C7AF77-E474-4CAB-96CE-BFAB71313AD0}">
      <dsp:nvSpPr>
        <dsp:cNvPr id="0" name=""/>
        <dsp:cNvSpPr/>
      </dsp:nvSpPr>
      <dsp:spPr>
        <a:xfrm>
          <a:off x="4236719" y="602228"/>
          <a:ext cx="1857374" cy="18117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Small business development</a:t>
          </a:r>
          <a:endParaRPr lang="en-US" sz="1500" kern="1200" dirty="0"/>
        </a:p>
        <a:p>
          <a:pPr marL="114300" lvl="1" indent="-114300" algn="l" defTabSz="666750">
            <a:lnSpc>
              <a:spcPct val="90000"/>
            </a:lnSpc>
            <a:spcBef>
              <a:spcPct val="0"/>
            </a:spcBef>
            <a:spcAft>
              <a:spcPct val="15000"/>
            </a:spcAft>
            <a:buChar char="••"/>
          </a:pPr>
          <a:r>
            <a:rPr lang="en-US" sz="1500" kern="1200" dirty="0" smtClean="0"/>
            <a:t>Workforce training</a:t>
          </a:r>
          <a:endParaRPr lang="en-US" sz="1500" kern="1200" dirty="0"/>
        </a:p>
        <a:p>
          <a:pPr marL="114300" lvl="1" indent="-114300" algn="l" defTabSz="666750">
            <a:lnSpc>
              <a:spcPct val="90000"/>
            </a:lnSpc>
            <a:spcBef>
              <a:spcPct val="0"/>
            </a:spcBef>
            <a:spcAft>
              <a:spcPct val="15000"/>
            </a:spcAft>
            <a:buChar char="••"/>
          </a:pPr>
          <a:r>
            <a:rPr lang="en-US" sz="1500" kern="1200" dirty="0" smtClean="0"/>
            <a:t>Tourism</a:t>
          </a:r>
          <a:endParaRPr lang="en-US" sz="1500" kern="1200" dirty="0"/>
        </a:p>
        <a:p>
          <a:pPr marL="114300" lvl="1" indent="-114300" algn="l" defTabSz="666750">
            <a:lnSpc>
              <a:spcPct val="90000"/>
            </a:lnSpc>
            <a:spcBef>
              <a:spcPct val="0"/>
            </a:spcBef>
            <a:spcAft>
              <a:spcPct val="15000"/>
            </a:spcAft>
            <a:buChar char="••"/>
          </a:pPr>
          <a:r>
            <a:rPr lang="en-US" sz="1500" kern="1200" dirty="0" smtClean="0"/>
            <a:t>Agricultural development</a:t>
          </a:r>
          <a:endParaRPr lang="en-US" sz="1500" kern="1200" dirty="0"/>
        </a:p>
      </dsp:txBody>
      <dsp:txXfrm>
        <a:off x="4236719" y="602228"/>
        <a:ext cx="1857374" cy="18117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AC796-8AEB-DC41-A826-6307EBDF07A0}">
      <dsp:nvSpPr>
        <dsp:cNvPr id="0" name=""/>
        <dsp:cNvSpPr/>
      </dsp:nvSpPr>
      <dsp:spPr>
        <a:xfrm rot="5400000">
          <a:off x="4608691" y="-1800596"/>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Tax “boot camp”</a:t>
          </a:r>
          <a:endParaRPr lang="en-US" sz="2600" kern="1200" dirty="0"/>
        </a:p>
      </dsp:txBody>
      <dsp:txXfrm rot="5400000">
        <a:off x="4608691" y="-1800596"/>
        <a:ext cx="938553" cy="4779264"/>
      </dsp:txXfrm>
    </dsp:sp>
    <dsp:sp modelId="{F7A0EC41-E12E-4F4E-855A-93EA9F6584F2}">
      <dsp:nvSpPr>
        <dsp:cNvPr id="0" name=""/>
        <dsp:cNvSpPr/>
      </dsp:nvSpPr>
      <dsp:spPr>
        <a:xfrm>
          <a:off x="0" y="2439"/>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March - May</a:t>
          </a:r>
          <a:endParaRPr lang="en-US" sz="3300" kern="1200" dirty="0"/>
        </a:p>
      </dsp:txBody>
      <dsp:txXfrm>
        <a:off x="0" y="2439"/>
        <a:ext cx="2688336" cy="1173191"/>
      </dsp:txXfrm>
    </dsp:sp>
    <dsp:sp modelId="{80EB2C4F-1287-E14B-83EC-FFC917824404}">
      <dsp:nvSpPr>
        <dsp:cNvPr id="0" name=""/>
        <dsp:cNvSpPr/>
      </dsp:nvSpPr>
      <dsp:spPr>
        <a:xfrm rot="5400000">
          <a:off x="4608691" y="-568745"/>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Public Input Meetings</a:t>
          </a:r>
          <a:endParaRPr lang="en-US" sz="2600" kern="1200" dirty="0"/>
        </a:p>
      </dsp:txBody>
      <dsp:txXfrm rot="5400000">
        <a:off x="4608691" y="-568745"/>
        <a:ext cx="938553" cy="4779264"/>
      </dsp:txXfrm>
    </dsp:sp>
    <dsp:sp modelId="{F3D5FAFC-98A0-CF49-8A4D-196D2B1296FE}">
      <dsp:nvSpPr>
        <dsp:cNvPr id="0" name=""/>
        <dsp:cNvSpPr/>
      </dsp:nvSpPr>
      <dsp:spPr>
        <a:xfrm>
          <a:off x="0" y="1234290"/>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May – August</a:t>
          </a:r>
          <a:endParaRPr lang="en-US" sz="3300" kern="1200" dirty="0"/>
        </a:p>
      </dsp:txBody>
      <dsp:txXfrm>
        <a:off x="0" y="1234290"/>
        <a:ext cx="2688336" cy="1173191"/>
      </dsp:txXfrm>
    </dsp:sp>
    <dsp:sp modelId="{E69E422C-7D32-254B-89CB-32E030ADA6CD}">
      <dsp:nvSpPr>
        <dsp:cNvPr id="0" name=""/>
        <dsp:cNvSpPr/>
      </dsp:nvSpPr>
      <dsp:spPr>
        <a:xfrm rot="5400000">
          <a:off x="4608691" y="663106"/>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Commission meets with appointed economists</a:t>
          </a:r>
          <a:endParaRPr lang="en-US" sz="2600" kern="1200" dirty="0"/>
        </a:p>
      </dsp:txBody>
      <dsp:txXfrm rot="5400000">
        <a:off x="4608691" y="663106"/>
        <a:ext cx="938553" cy="4779264"/>
      </dsp:txXfrm>
    </dsp:sp>
    <dsp:sp modelId="{F7F89D77-49FC-5141-9C77-3BEDE92420A5}">
      <dsp:nvSpPr>
        <dsp:cNvPr id="0" name=""/>
        <dsp:cNvSpPr/>
      </dsp:nvSpPr>
      <dsp:spPr>
        <a:xfrm>
          <a:off x="0" y="2466142"/>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August – September</a:t>
          </a:r>
          <a:endParaRPr lang="en-US" sz="3300" kern="1200" dirty="0"/>
        </a:p>
      </dsp:txBody>
      <dsp:txXfrm>
        <a:off x="0" y="2466142"/>
        <a:ext cx="2688336" cy="1173191"/>
      </dsp:txXfrm>
    </dsp:sp>
    <dsp:sp modelId="{73221D7C-7E0F-B54E-9E46-C1C0FBCF5098}">
      <dsp:nvSpPr>
        <dsp:cNvPr id="0" name=""/>
        <dsp:cNvSpPr/>
      </dsp:nvSpPr>
      <dsp:spPr>
        <a:xfrm rot="5400000">
          <a:off x="4608691" y="1894957"/>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Recommendations come out</a:t>
          </a:r>
          <a:endParaRPr lang="en-US" sz="2600" kern="1200" dirty="0"/>
        </a:p>
      </dsp:txBody>
      <dsp:txXfrm rot="5400000">
        <a:off x="4608691" y="1894957"/>
        <a:ext cx="938553" cy="4779264"/>
      </dsp:txXfrm>
    </dsp:sp>
    <dsp:sp modelId="{5BE11CF2-B87F-C047-93FA-B05076930254}">
      <dsp:nvSpPr>
        <dsp:cNvPr id="0" name=""/>
        <dsp:cNvSpPr/>
      </dsp:nvSpPr>
      <dsp:spPr>
        <a:xfrm>
          <a:off x="0" y="3697993"/>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November	</a:t>
          </a:r>
          <a:endParaRPr lang="en-US" sz="3300" kern="1200" dirty="0"/>
        </a:p>
      </dsp:txBody>
      <dsp:txXfrm>
        <a:off x="0" y="3697993"/>
        <a:ext cx="2688336" cy="11731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AC796-8AEB-DC41-A826-6307EBDF07A0}">
      <dsp:nvSpPr>
        <dsp:cNvPr id="0" name=""/>
        <dsp:cNvSpPr/>
      </dsp:nvSpPr>
      <dsp:spPr>
        <a:xfrm rot="5400000">
          <a:off x="4608691" y="-1800596"/>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Tax “boot camp”</a:t>
          </a:r>
          <a:endParaRPr lang="en-US" sz="2600" kern="1200" dirty="0"/>
        </a:p>
      </dsp:txBody>
      <dsp:txXfrm rot="5400000">
        <a:off x="4608691" y="-1800596"/>
        <a:ext cx="938553" cy="4779264"/>
      </dsp:txXfrm>
    </dsp:sp>
    <dsp:sp modelId="{F7A0EC41-E12E-4F4E-855A-93EA9F6584F2}">
      <dsp:nvSpPr>
        <dsp:cNvPr id="0" name=""/>
        <dsp:cNvSpPr/>
      </dsp:nvSpPr>
      <dsp:spPr>
        <a:xfrm>
          <a:off x="0" y="2439"/>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March - May</a:t>
          </a:r>
          <a:endParaRPr lang="en-US" sz="3300" kern="1200" dirty="0"/>
        </a:p>
      </dsp:txBody>
      <dsp:txXfrm>
        <a:off x="0" y="2439"/>
        <a:ext cx="2688336" cy="1173191"/>
      </dsp:txXfrm>
    </dsp:sp>
    <dsp:sp modelId="{80EB2C4F-1287-E14B-83EC-FFC917824404}">
      <dsp:nvSpPr>
        <dsp:cNvPr id="0" name=""/>
        <dsp:cNvSpPr/>
      </dsp:nvSpPr>
      <dsp:spPr>
        <a:xfrm rot="5400000">
          <a:off x="4608691" y="-568745"/>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Public Input Meetings</a:t>
          </a:r>
          <a:endParaRPr lang="en-US" sz="2600" kern="1200" dirty="0"/>
        </a:p>
      </dsp:txBody>
      <dsp:txXfrm rot="5400000">
        <a:off x="4608691" y="-568745"/>
        <a:ext cx="938553" cy="4779264"/>
      </dsp:txXfrm>
    </dsp:sp>
    <dsp:sp modelId="{F3D5FAFC-98A0-CF49-8A4D-196D2B1296FE}">
      <dsp:nvSpPr>
        <dsp:cNvPr id="0" name=""/>
        <dsp:cNvSpPr/>
      </dsp:nvSpPr>
      <dsp:spPr>
        <a:xfrm>
          <a:off x="0" y="1234290"/>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May – August</a:t>
          </a:r>
          <a:endParaRPr lang="en-US" sz="3300" kern="1200" dirty="0"/>
        </a:p>
      </dsp:txBody>
      <dsp:txXfrm>
        <a:off x="0" y="1234290"/>
        <a:ext cx="2688336" cy="1173191"/>
      </dsp:txXfrm>
    </dsp:sp>
    <dsp:sp modelId="{E69E422C-7D32-254B-89CB-32E030ADA6CD}">
      <dsp:nvSpPr>
        <dsp:cNvPr id="0" name=""/>
        <dsp:cNvSpPr/>
      </dsp:nvSpPr>
      <dsp:spPr>
        <a:xfrm rot="5400000">
          <a:off x="4608691" y="663106"/>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Commission meets with appointed economists</a:t>
          </a:r>
          <a:endParaRPr lang="en-US" sz="2600" kern="1200" dirty="0"/>
        </a:p>
      </dsp:txBody>
      <dsp:txXfrm rot="5400000">
        <a:off x="4608691" y="663106"/>
        <a:ext cx="938553" cy="4779264"/>
      </dsp:txXfrm>
    </dsp:sp>
    <dsp:sp modelId="{F7F89D77-49FC-5141-9C77-3BEDE92420A5}">
      <dsp:nvSpPr>
        <dsp:cNvPr id="0" name=""/>
        <dsp:cNvSpPr/>
      </dsp:nvSpPr>
      <dsp:spPr>
        <a:xfrm>
          <a:off x="0" y="2466142"/>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August – September</a:t>
          </a:r>
          <a:endParaRPr lang="en-US" sz="3300" kern="1200" dirty="0"/>
        </a:p>
      </dsp:txBody>
      <dsp:txXfrm>
        <a:off x="0" y="2466142"/>
        <a:ext cx="2688336" cy="1173191"/>
      </dsp:txXfrm>
    </dsp:sp>
    <dsp:sp modelId="{73221D7C-7E0F-B54E-9E46-C1C0FBCF5098}">
      <dsp:nvSpPr>
        <dsp:cNvPr id="0" name=""/>
        <dsp:cNvSpPr/>
      </dsp:nvSpPr>
      <dsp:spPr>
        <a:xfrm rot="5400000">
          <a:off x="4608691" y="1894957"/>
          <a:ext cx="938553"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Recommendations come out</a:t>
          </a:r>
          <a:endParaRPr lang="en-US" sz="2600" kern="1200" dirty="0"/>
        </a:p>
      </dsp:txBody>
      <dsp:txXfrm rot="5400000">
        <a:off x="4608691" y="1894957"/>
        <a:ext cx="938553" cy="4779264"/>
      </dsp:txXfrm>
    </dsp:sp>
    <dsp:sp modelId="{5BE11CF2-B87F-C047-93FA-B05076930254}">
      <dsp:nvSpPr>
        <dsp:cNvPr id="0" name=""/>
        <dsp:cNvSpPr/>
      </dsp:nvSpPr>
      <dsp:spPr>
        <a:xfrm>
          <a:off x="0" y="3697993"/>
          <a:ext cx="2688336" cy="117319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November	</a:t>
          </a:r>
          <a:endParaRPr lang="en-US" sz="3300" kern="1200" dirty="0"/>
        </a:p>
      </dsp:txBody>
      <dsp:txXfrm>
        <a:off x="0" y="3697993"/>
        <a:ext cx="2688336" cy="11731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1ECDED-987C-7048-A578-9EDDA6AD394C}">
      <dsp:nvSpPr>
        <dsp:cNvPr id="0" name=""/>
        <dsp:cNvSpPr/>
      </dsp:nvSpPr>
      <dsp:spPr>
        <a:xfrm>
          <a:off x="0" y="0"/>
          <a:ext cx="8940800" cy="1611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What </a:t>
          </a:r>
          <a:r>
            <a:rPr lang="en-US" sz="4000" i="1" kern="1200" dirty="0" smtClean="0"/>
            <a:t>do </a:t>
          </a:r>
          <a:r>
            <a:rPr lang="en-US" sz="4000" kern="1200" dirty="0" smtClean="0"/>
            <a:t>Kentuckians want?</a:t>
          </a:r>
          <a:endParaRPr lang="en-US" sz="4000" kern="1200" dirty="0"/>
        </a:p>
      </dsp:txBody>
      <dsp:txXfrm>
        <a:off x="1949291" y="0"/>
        <a:ext cx="6991508" cy="1611312"/>
      </dsp:txXfrm>
    </dsp:sp>
    <dsp:sp modelId="{B772C5A4-EDD6-494E-A0F1-60458C611B1C}">
      <dsp:nvSpPr>
        <dsp:cNvPr id="0" name=""/>
        <dsp:cNvSpPr/>
      </dsp:nvSpPr>
      <dsp:spPr>
        <a:xfrm>
          <a:off x="161131" y="161131"/>
          <a:ext cx="1788160" cy="12890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0A832-01EB-094B-A0AB-6D02EDF32453}">
      <dsp:nvSpPr>
        <dsp:cNvPr id="0" name=""/>
        <dsp:cNvSpPr/>
      </dsp:nvSpPr>
      <dsp:spPr>
        <a:xfrm>
          <a:off x="0" y="1772443"/>
          <a:ext cx="8940800" cy="1611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What can we do with Kentucky’s  income and sales taxes?</a:t>
          </a:r>
        </a:p>
      </dsp:txBody>
      <dsp:txXfrm>
        <a:off x="1949291" y="1772443"/>
        <a:ext cx="6991508" cy="1611312"/>
      </dsp:txXfrm>
    </dsp:sp>
    <dsp:sp modelId="{4C48CD55-8FB3-BB47-8A5E-AEEB19F2A5FB}">
      <dsp:nvSpPr>
        <dsp:cNvPr id="0" name=""/>
        <dsp:cNvSpPr/>
      </dsp:nvSpPr>
      <dsp:spPr>
        <a:xfrm>
          <a:off x="161131" y="1933575"/>
          <a:ext cx="1788160" cy="12890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950DB-513F-7647-BDFC-1152AD40D21A}">
      <dsp:nvSpPr>
        <dsp:cNvPr id="0" name=""/>
        <dsp:cNvSpPr/>
      </dsp:nvSpPr>
      <dsp:spPr>
        <a:xfrm>
          <a:off x="0" y="3544887"/>
          <a:ext cx="8940800" cy="1611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How can we welcome businesses to Kentucky?</a:t>
          </a:r>
        </a:p>
      </dsp:txBody>
      <dsp:txXfrm>
        <a:off x="1949291" y="3544887"/>
        <a:ext cx="6991508" cy="1611312"/>
      </dsp:txXfrm>
    </dsp:sp>
    <dsp:sp modelId="{58A27D42-1B6C-DD43-BE28-179C5DC51EED}">
      <dsp:nvSpPr>
        <dsp:cNvPr id="0" name=""/>
        <dsp:cNvSpPr/>
      </dsp:nvSpPr>
      <dsp:spPr>
        <a:xfrm>
          <a:off x="161131" y="3706018"/>
          <a:ext cx="1788160" cy="12890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6F0FE7-190F-F240-B8C0-83834039BFEC}">
      <dsp:nvSpPr>
        <dsp:cNvPr id="0" name=""/>
        <dsp:cNvSpPr/>
      </dsp:nvSpPr>
      <dsp:spPr>
        <a:xfrm>
          <a:off x="0" y="0"/>
          <a:ext cx="9144000" cy="1611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What are Kentucky’s budget needs?</a:t>
          </a:r>
          <a:endParaRPr lang="en-US" sz="3000" kern="1200" dirty="0"/>
        </a:p>
      </dsp:txBody>
      <dsp:txXfrm>
        <a:off x="1989931" y="0"/>
        <a:ext cx="7154068" cy="1611312"/>
      </dsp:txXfrm>
    </dsp:sp>
    <dsp:sp modelId="{2B978EC9-3F9D-544E-A4E2-6822772A24DF}">
      <dsp:nvSpPr>
        <dsp:cNvPr id="0" name=""/>
        <dsp:cNvSpPr/>
      </dsp:nvSpPr>
      <dsp:spPr>
        <a:xfrm>
          <a:off x="161131" y="161131"/>
          <a:ext cx="1828800" cy="12890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4EA64-7504-CA4F-87A0-88D9E0ED52BF}">
      <dsp:nvSpPr>
        <dsp:cNvPr id="0" name=""/>
        <dsp:cNvSpPr/>
      </dsp:nvSpPr>
      <dsp:spPr>
        <a:xfrm>
          <a:off x="0" y="1772443"/>
          <a:ext cx="9144000" cy="1611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3000" kern="1200" dirty="0" smtClean="0"/>
            <a:t>What’s the impact of Kentucky’s tax structure on Kentuckians? How can that impact be distributed more fairly?</a:t>
          </a:r>
        </a:p>
      </dsp:txBody>
      <dsp:txXfrm>
        <a:off x="1989931" y="1772443"/>
        <a:ext cx="7154068" cy="1611312"/>
      </dsp:txXfrm>
    </dsp:sp>
    <dsp:sp modelId="{B00A7F88-BB91-DF44-8F7E-49BAF4CC49DA}">
      <dsp:nvSpPr>
        <dsp:cNvPr id="0" name=""/>
        <dsp:cNvSpPr/>
      </dsp:nvSpPr>
      <dsp:spPr>
        <a:xfrm>
          <a:off x="161131" y="1933575"/>
          <a:ext cx="1828800" cy="12890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8C2D9-72FC-364D-90D9-EFEFAB297F29}">
      <dsp:nvSpPr>
        <dsp:cNvPr id="0" name=""/>
        <dsp:cNvSpPr/>
      </dsp:nvSpPr>
      <dsp:spPr>
        <a:xfrm>
          <a:off x="0" y="3544887"/>
          <a:ext cx="9144000" cy="1611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3000" kern="1200" dirty="0" smtClean="0"/>
            <a:t>What does it really mean to make Kentucky a “competitive” state?</a:t>
          </a:r>
        </a:p>
      </dsp:txBody>
      <dsp:txXfrm>
        <a:off x="1989931" y="3544887"/>
        <a:ext cx="7154068" cy="1611312"/>
      </dsp:txXfrm>
    </dsp:sp>
    <dsp:sp modelId="{D69812EA-8D79-F44C-A49C-41C6C035A11B}">
      <dsp:nvSpPr>
        <dsp:cNvPr id="0" name=""/>
        <dsp:cNvSpPr/>
      </dsp:nvSpPr>
      <dsp:spPr>
        <a:xfrm>
          <a:off x="161131" y="3706018"/>
          <a:ext cx="1828800" cy="12890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D7FA99-003B-C14B-94B0-BD7EFC90533D}">
      <dsp:nvSpPr>
        <dsp:cNvPr id="0" name=""/>
        <dsp:cNvSpPr/>
      </dsp:nvSpPr>
      <dsp:spPr>
        <a:xfrm rot="16200000">
          <a:off x="996949" y="-996949"/>
          <a:ext cx="2578100" cy="4572000"/>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l" defTabSz="1511300">
            <a:lnSpc>
              <a:spcPct val="90000"/>
            </a:lnSpc>
            <a:spcBef>
              <a:spcPct val="0"/>
            </a:spcBef>
            <a:spcAft>
              <a:spcPct val="35000"/>
            </a:spcAft>
          </a:pPr>
          <a:r>
            <a:rPr lang="en-US" sz="3400" kern="1200" dirty="0" smtClean="0"/>
            <a:t>Income tax reform</a:t>
          </a:r>
        </a:p>
        <a:p>
          <a:pPr marL="228600" lvl="1" indent="-228600" algn="l" defTabSz="1155700">
            <a:lnSpc>
              <a:spcPct val="90000"/>
            </a:lnSpc>
            <a:spcBef>
              <a:spcPct val="0"/>
            </a:spcBef>
            <a:spcAft>
              <a:spcPct val="15000"/>
            </a:spcAft>
            <a:buChar char="••"/>
          </a:pPr>
          <a:r>
            <a:rPr lang="en-US" sz="2600" kern="1200" dirty="0" smtClean="0"/>
            <a:t>Wealthy people should pay a higher percentage of their income in taxes.</a:t>
          </a:r>
        </a:p>
      </dsp:txBody>
      <dsp:txXfrm rot="16200000">
        <a:off x="1319212" y="-1319212"/>
        <a:ext cx="1933575" cy="4572000"/>
      </dsp:txXfrm>
    </dsp:sp>
    <dsp:sp modelId="{84C8DEE9-EEBB-A34A-B19F-B7A8E2EA5206}">
      <dsp:nvSpPr>
        <dsp:cNvPr id="0" name=""/>
        <dsp:cNvSpPr/>
      </dsp:nvSpPr>
      <dsp:spPr>
        <a:xfrm>
          <a:off x="4572000" y="0"/>
          <a:ext cx="4572000" cy="2578100"/>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l" defTabSz="1511300">
            <a:lnSpc>
              <a:spcPct val="90000"/>
            </a:lnSpc>
            <a:spcBef>
              <a:spcPct val="0"/>
            </a:spcBef>
            <a:spcAft>
              <a:spcPct val="35000"/>
            </a:spcAft>
          </a:pPr>
          <a:r>
            <a:rPr lang="en-US" sz="3400" kern="1200" dirty="0" smtClean="0"/>
            <a:t>Close corporate tax loopholes</a:t>
          </a:r>
        </a:p>
        <a:p>
          <a:pPr marL="228600" lvl="1" indent="-228600" algn="r" defTabSz="1155700">
            <a:lnSpc>
              <a:spcPct val="90000"/>
            </a:lnSpc>
            <a:spcBef>
              <a:spcPct val="0"/>
            </a:spcBef>
            <a:spcAft>
              <a:spcPct val="15000"/>
            </a:spcAft>
            <a:buChar char="••"/>
          </a:pPr>
          <a:r>
            <a:rPr lang="en-US" sz="2600" kern="1200" dirty="0" smtClean="0"/>
            <a:t>Sunset, evaluate, and hold  accountable</a:t>
          </a:r>
        </a:p>
        <a:p>
          <a:pPr marL="228600" lvl="1" indent="-228600" algn="r" defTabSz="1155700">
            <a:lnSpc>
              <a:spcPct val="90000"/>
            </a:lnSpc>
            <a:spcBef>
              <a:spcPct val="0"/>
            </a:spcBef>
            <a:spcAft>
              <a:spcPct val="15000"/>
            </a:spcAft>
            <a:buChar char="••"/>
          </a:pPr>
          <a:r>
            <a:rPr lang="en-US" sz="2600" kern="1200" dirty="0" smtClean="0"/>
            <a:t>Combined reporting</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4572000" y="0"/>
        <a:ext cx="4572000" cy="1933575"/>
      </dsp:txXfrm>
    </dsp:sp>
    <dsp:sp modelId="{846CCB6B-9D7F-3041-A76E-73A4E51E5E7C}">
      <dsp:nvSpPr>
        <dsp:cNvPr id="0" name=""/>
        <dsp:cNvSpPr/>
      </dsp:nvSpPr>
      <dsp:spPr>
        <a:xfrm rot="10800000">
          <a:off x="0" y="2578100"/>
          <a:ext cx="4572000" cy="2578100"/>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l" defTabSz="1511300">
            <a:lnSpc>
              <a:spcPct val="90000"/>
            </a:lnSpc>
            <a:spcBef>
              <a:spcPct val="0"/>
            </a:spcBef>
            <a:spcAft>
              <a:spcPct val="35000"/>
            </a:spcAft>
          </a:pPr>
          <a:r>
            <a:rPr lang="en-US" sz="3400" kern="1200" dirty="0" smtClean="0"/>
            <a:t>Sales tax reform</a:t>
          </a:r>
          <a:endParaRPr lang="en-US" sz="3400" kern="1200" dirty="0"/>
        </a:p>
      </dsp:txBody>
      <dsp:txXfrm rot="10800000">
        <a:off x="0" y="3222625"/>
        <a:ext cx="4572000" cy="1933575"/>
      </dsp:txXfrm>
    </dsp:sp>
    <dsp:sp modelId="{B3E51479-3234-094E-A372-8B624E35FB65}">
      <dsp:nvSpPr>
        <dsp:cNvPr id="0" name=""/>
        <dsp:cNvSpPr/>
      </dsp:nvSpPr>
      <dsp:spPr>
        <a:xfrm rot="5400000">
          <a:off x="5568950" y="1581150"/>
          <a:ext cx="2578100" cy="4572000"/>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l" defTabSz="1511300">
            <a:lnSpc>
              <a:spcPct val="90000"/>
            </a:lnSpc>
            <a:spcBef>
              <a:spcPct val="0"/>
            </a:spcBef>
            <a:spcAft>
              <a:spcPct val="35000"/>
            </a:spcAft>
          </a:pPr>
          <a:r>
            <a:rPr lang="en-US" sz="3400" kern="1200" dirty="0" smtClean="0"/>
            <a:t>A state Earned Income Tax Credit (EITC)</a:t>
          </a:r>
        </a:p>
      </dsp:txBody>
      <dsp:txXfrm rot="5400000">
        <a:off x="5891212" y="1903412"/>
        <a:ext cx="1933575" cy="4572000"/>
      </dsp:txXfrm>
    </dsp:sp>
    <dsp:sp modelId="{7BA189C6-E81D-F741-89D1-6812AFE0A583}">
      <dsp:nvSpPr>
        <dsp:cNvPr id="0" name=""/>
        <dsp:cNvSpPr/>
      </dsp:nvSpPr>
      <dsp:spPr>
        <a:xfrm>
          <a:off x="3200399" y="1933575"/>
          <a:ext cx="2743200" cy="1289050"/>
        </a:xfrm>
        <a:prstGeom prst="roundRect">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Tax reforms for the Kentucky we know we can be.</a:t>
          </a:r>
          <a:endParaRPr lang="en-US" sz="2300" kern="1200" dirty="0"/>
        </a:p>
      </dsp:txBody>
      <dsp:txXfrm>
        <a:off x="3200399" y="1933575"/>
        <a:ext cx="2743200" cy="12890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9" tIns="48330" rIns="96659" bIns="48330" rtlCol="0"/>
          <a:lstStyle>
            <a:lvl1pPr algn="l">
              <a:defRPr sz="13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6659" tIns="48330" rIns="96659" bIns="48330" rtlCol="0"/>
          <a:lstStyle>
            <a:lvl1pPr algn="r">
              <a:defRPr sz="1300">
                <a:latin typeface="Arial" charset="0"/>
                <a:ea typeface="ＭＳ Ｐゴシック" charset="-128"/>
                <a:cs typeface="+mn-cs"/>
              </a:defRPr>
            </a:lvl1pPr>
          </a:lstStyle>
          <a:p>
            <a:pPr>
              <a:defRPr/>
            </a:pPr>
            <a:fld id="{72820274-AFB4-4530-975D-FA6779F73E9B}" type="datetimeFigureOut">
              <a:rPr lang="en-US"/>
              <a:pPr>
                <a:defRPr/>
              </a:pPr>
              <a:t>6/14/12</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6659" tIns="48330" rIns="96659" bIns="48330" rtlCol="0" anchor="b"/>
          <a:lstStyle>
            <a:lvl1pPr algn="l">
              <a:defRPr sz="13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6659" tIns="48330" rIns="96659" bIns="48330" rtlCol="0" anchor="b"/>
          <a:lstStyle>
            <a:lvl1pPr algn="r">
              <a:defRPr sz="1300">
                <a:latin typeface="Arial" charset="0"/>
                <a:ea typeface="ＭＳ Ｐゴシック" charset="-128"/>
                <a:cs typeface="+mn-cs"/>
              </a:defRPr>
            </a:lvl1pPr>
          </a:lstStyle>
          <a:p>
            <a:pPr>
              <a:defRPr/>
            </a:pPr>
            <a:fld id="{2A1608EC-196F-4302-9AF4-DA31B3E5F7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9" tIns="48330" rIns="96659" bIns="4833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9" tIns="48330" rIns="96659" bIns="48330" numCol="1" anchor="t" anchorCtr="0" compatLnSpc="1">
            <a:prstTxWarp prst="textNoShape">
              <a:avLst/>
            </a:prstTxWarp>
          </a:bodyPr>
          <a:lstStyle>
            <a:lvl1pPr algn="r">
              <a:defRPr sz="1300">
                <a:latin typeface="Calibri" charset="0"/>
                <a:ea typeface="ＭＳ Ｐゴシック" charset="-128"/>
                <a:cs typeface="+mn-cs"/>
              </a:defRPr>
            </a:lvl1pPr>
          </a:lstStyle>
          <a:p>
            <a:pPr>
              <a:defRPr/>
            </a:pPr>
            <a:fld id="{D7751F1B-8BFF-4743-A7F9-7ED075FB8BF1}" type="datetime1">
              <a:rPr lang="en-US"/>
              <a:pPr>
                <a:defRPr/>
              </a:pPr>
              <a:t>6/14/12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9" tIns="48330" rIns="96659" bIns="48330"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9" tIns="48330" rIns="96659" bIns="483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6659" tIns="48330" rIns="96659" bIns="4833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9" tIns="48330" rIns="96659" bIns="48330" numCol="1" anchor="b" anchorCtr="0" compatLnSpc="1">
            <a:prstTxWarp prst="textNoShape">
              <a:avLst/>
            </a:prstTxWarp>
          </a:bodyPr>
          <a:lstStyle>
            <a:lvl1pPr algn="r">
              <a:defRPr sz="1300">
                <a:latin typeface="Calibri" charset="0"/>
                <a:ea typeface="ＭＳ Ｐゴシック" charset="-128"/>
                <a:cs typeface="+mn-cs"/>
              </a:defRPr>
            </a:lvl1pPr>
          </a:lstStyle>
          <a:p>
            <a:pPr>
              <a:defRPr/>
            </a:pPr>
            <a:fld id="{3C726D68-64C9-4A21-941E-97602164E2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a:t>
            </a:r>
          </a:p>
          <a:p>
            <a:endParaRPr lang="en-US" baseline="0" dirty="0" smtClean="0"/>
          </a:p>
          <a:p>
            <a:r>
              <a:rPr lang="en-US" baseline="0" dirty="0" smtClean="0"/>
              <a:t>This is </a:t>
            </a:r>
            <a:r>
              <a:rPr lang="en-US" baseline="0" dirty="0" err="1" smtClean="0"/>
              <a:t>KFTC’s</a:t>
            </a:r>
            <a:r>
              <a:rPr lang="en-US" baseline="0" dirty="0" smtClean="0"/>
              <a:t> Blue Ribbon Tax Justice Webinar. My name is Jessica Hays Lucas, and I’m </a:t>
            </a:r>
            <a:r>
              <a:rPr lang="en-US" baseline="0" dirty="0" err="1" smtClean="0"/>
              <a:t>KFTC’s</a:t>
            </a:r>
            <a:r>
              <a:rPr lang="en-US" baseline="0" dirty="0" smtClean="0"/>
              <a:t> Economic Justice Organizer.  </a:t>
            </a:r>
          </a:p>
          <a:p>
            <a:endParaRPr lang="en-US" baseline="0" dirty="0" smtClean="0"/>
          </a:p>
          <a:p>
            <a:r>
              <a:rPr lang="en-US" baseline="0" dirty="0" smtClean="0"/>
              <a:t>Please make sure that you’re logged in. You should see </a:t>
            </a:r>
            <a:r>
              <a:rPr lang="en-US" baseline="0" dirty="0" err="1" smtClean="0"/>
              <a:t>KFTC’s</a:t>
            </a:r>
            <a:r>
              <a:rPr lang="en-US" baseline="0" dirty="0" smtClean="0"/>
              <a:t> logo. If you don’t, send an email to </a:t>
            </a:r>
            <a:r>
              <a:rPr lang="en-US" baseline="0" dirty="0" err="1" smtClean="0"/>
              <a:t>jessicabreen@kftc.org</a:t>
            </a:r>
            <a:r>
              <a:rPr lang="en-US" baseline="0" dirty="0" smtClean="0"/>
              <a:t> and I’ll send you the log in directions. </a:t>
            </a:r>
          </a:p>
          <a:p>
            <a:endParaRPr lang="en-US" baseline="0" dirty="0" smtClean="0"/>
          </a:p>
          <a:p>
            <a:r>
              <a:rPr lang="en-US" baseline="0" dirty="0" smtClean="0"/>
              <a:t>We’re likely going to put all the phone lines on mute as we move through the webinar to keep the noise level down. We’ll pause between every section for questions. If you want to mute yourself when I </a:t>
            </a:r>
            <a:r>
              <a:rPr lang="en-US" baseline="0" dirty="0" err="1" smtClean="0"/>
              <a:t>unmute</a:t>
            </a:r>
            <a:r>
              <a:rPr lang="en-US" baseline="0" dirty="0" smtClean="0"/>
              <a:t> the lines, just hit *6. You can </a:t>
            </a:r>
            <a:r>
              <a:rPr lang="en-US" baseline="0" dirty="0" err="1" smtClean="0"/>
              <a:t>unmute</a:t>
            </a:r>
            <a:r>
              <a:rPr lang="en-US" baseline="0" dirty="0" smtClean="0"/>
              <a:t> yourself with *7.  You can also feel free to use the chat box that you see on the let of your screen. I’ll see your questions, but others won’t, just a heads up.</a:t>
            </a:r>
          </a:p>
          <a:p>
            <a:endParaRPr lang="en-US" baseline="0" dirty="0" smtClean="0"/>
          </a:p>
          <a:p>
            <a:endParaRPr lang="en-US" baseline="0" dirty="0" smtClean="0"/>
          </a:p>
          <a:p>
            <a:r>
              <a:rPr lang="en-US" baseline="0" dirty="0" smtClean="0"/>
              <a:t>Let’s go!</a:t>
            </a:r>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cs typeface="+mn-cs"/>
              </a:rPr>
              <a:t>Now, we’re going to spend a little time going over the Blue Ribbon Commission—its purpose, its principles or guidelines, and its process.</a:t>
            </a:r>
          </a:p>
          <a:p>
            <a:endParaRPr lang="en-US" sz="1200" kern="1200" baseline="0" dirty="0" smtClean="0">
              <a:solidFill>
                <a:schemeClr val="tx1"/>
              </a:solidFill>
              <a:latin typeface="+mn-lt"/>
              <a:ea typeface="MS PGothic" pitchFamily="34" charset="-128"/>
              <a:cs typeface="+mn-cs"/>
            </a:endParaRPr>
          </a:p>
          <a:p>
            <a:r>
              <a:rPr lang="en-US" sz="1200" kern="1200" baseline="0" dirty="0" smtClean="0">
                <a:solidFill>
                  <a:schemeClr val="tx1"/>
                </a:solidFill>
                <a:latin typeface="+mn-lt"/>
                <a:ea typeface="MS PGothic" pitchFamily="34" charset="-128"/>
                <a:cs typeface="+mn-cs"/>
              </a:rPr>
              <a:t>In January, Governor </a:t>
            </a:r>
            <a:r>
              <a:rPr lang="en-US" sz="1200" kern="1200" baseline="0" dirty="0" err="1" smtClean="0">
                <a:solidFill>
                  <a:schemeClr val="tx1"/>
                </a:solidFill>
                <a:latin typeface="+mn-lt"/>
                <a:ea typeface="MS PGothic" pitchFamily="34" charset="-128"/>
                <a:cs typeface="+mn-cs"/>
              </a:rPr>
              <a:t>Beshear</a:t>
            </a:r>
            <a:r>
              <a:rPr lang="en-US" sz="1200" kern="1200" baseline="0" dirty="0" smtClean="0">
                <a:solidFill>
                  <a:schemeClr val="tx1"/>
                </a:solidFill>
                <a:latin typeface="+mn-lt"/>
                <a:ea typeface="MS PGothic" pitchFamily="34" charset="-128"/>
                <a:cs typeface="+mn-cs"/>
              </a:rPr>
              <a:t> announced a Blue Ribbon Commission on Tax Reform, to be led by the Lt. Gov. The Commission is charged with studying and recommending to our state legislature tax reforms that raise revenue. Starting on May 29, the Commission will be holding Public Meetings in each of Kentucky’s</a:t>
            </a:r>
          </a:p>
          <a:p>
            <a:r>
              <a:rPr lang="en-US" sz="1200" kern="1200" baseline="0" dirty="0" smtClean="0">
                <a:solidFill>
                  <a:schemeClr val="tx1"/>
                </a:solidFill>
                <a:latin typeface="+mn-lt"/>
                <a:ea typeface="MS PGothic" pitchFamily="34" charset="-128"/>
                <a:cs typeface="+mn-cs"/>
              </a:rPr>
              <a:t>six Congressional districts, where the public is invited to come share their best ideas and thoughts about needed state tax reforms. The Commission will be drawing from these public forums as it develops a set of tax reform recommendations for the 2013 General Assembly.</a:t>
            </a:r>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what the Commission’s plan is. Some of us have been going to the three “boot camp” meetings, and we’ll share the conversations we’ve heard at those in the next little bit.   Orientation “boot camp,” then some public input meetings, then meetings to debrief with economists, then recommendations come out. </a:t>
            </a:r>
          </a:p>
          <a:p>
            <a:endParaRPr lang="en-US" baseline="0" dirty="0" smtClean="0"/>
          </a:p>
        </p:txBody>
      </p:sp>
      <p:sp>
        <p:nvSpPr>
          <p:cNvPr id="4" name="Slide Number Placeholder 3"/>
          <p:cNvSpPr>
            <a:spLocks noGrp="1"/>
          </p:cNvSpPr>
          <p:nvPr>
            <p:ph type="sldNum" sz="quarter" idx="10"/>
          </p:nvPr>
        </p:nvSpPr>
        <p:spPr/>
        <p:txBody>
          <a:bodyPr/>
          <a:lstStyle/>
          <a:p>
            <a:fld id="{67C52F10-ED9E-4146-9258-72D72799CC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From our perspective, the Big Deal is going to be the Public Input Meetings, from May to August.  This is where we need to be participating, and getting all our friends and neighbors and networks to participate.  We want the Commissioners to be able to say that they heard Kentuckians going to bat for everyone paying their fair share of taxes, for revenue that is adequate, and for a good solid infrastructure that we can all depend on. As one of us said recently, “If we’re not there, who will be?”</a:t>
            </a:r>
            <a:endParaRPr lang="en-US" dirty="0"/>
          </a:p>
        </p:txBody>
      </p:sp>
      <p:sp>
        <p:nvSpPr>
          <p:cNvPr id="4" name="Slide Number Placeholder 3"/>
          <p:cNvSpPr>
            <a:spLocks noGrp="1"/>
          </p:cNvSpPr>
          <p:nvPr>
            <p:ph type="sldNum" sz="quarter" idx="10"/>
          </p:nvPr>
        </p:nvSpPr>
        <p:spPr/>
        <p:txBody>
          <a:bodyPr/>
          <a:lstStyle/>
          <a:p>
            <a:fld id="{67C52F10-ED9E-4146-9258-72D72799CCF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S PGothic" pitchFamily="34" charset="-128"/>
                <a:cs typeface="+mn-cs"/>
              </a:rPr>
              <a:t>The Commission’s mandate is to study and build consensus around a set of not just any</a:t>
            </a:r>
            <a:r>
              <a:rPr lang="en-US" sz="1200" kern="1200" baseline="0" dirty="0" smtClean="0">
                <a:solidFill>
                  <a:schemeClr val="tx1"/>
                </a:solidFill>
                <a:latin typeface="+mn-lt"/>
                <a:ea typeface="MS PGothic" pitchFamily="34" charset="-128"/>
                <a:cs typeface="+mn-cs"/>
              </a:rPr>
              <a:t> old </a:t>
            </a:r>
            <a:r>
              <a:rPr lang="en-US" sz="1200" kern="1200" dirty="0" smtClean="0">
                <a:solidFill>
                  <a:schemeClr val="tx1"/>
                </a:solidFill>
                <a:latin typeface="+mn-lt"/>
                <a:ea typeface="MS PGothic" pitchFamily="34" charset="-128"/>
                <a:cs typeface="+mn-cs"/>
              </a:rPr>
              <a:t>policy solutions, but policy solutions with specific goals and guidelines:  fairness, competitiveness, simplicity and compliance, elasticity and adequacy.  These are not incongruent with The Partnership’s principles of tax reform: fairness, adequacy, sustainability, and supportive of the well-being of Kentuckians.</a:t>
            </a:r>
            <a:r>
              <a:rPr lang="en-US" dirty="0" smtClean="0"/>
              <a:t> </a:t>
            </a:r>
          </a:p>
        </p:txBody>
      </p:sp>
      <p:sp>
        <p:nvSpPr>
          <p:cNvPr id="34820" name="Slide Number Placeholder 3"/>
          <p:cNvSpPr>
            <a:spLocks noGrp="1"/>
          </p:cNvSpPr>
          <p:nvPr>
            <p:ph type="sldNum" sz="quarter" idx="5"/>
          </p:nvPr>
        </p:nvSpPr>
        <p:spPr bwMode="auto">
          <a:ln>
            <a:miter lim="800000"/>
            <a:headEnd/>
            <a:tailEnd/>
          </a:ln>
        </p:spPr>
        <p:txBody>
          <a:bodyPr/>
          <a:lstStyle/>
          <a:p>
            <a:pPr>
              <a:defRPr/>
            </a:pPr>
            <a:fld id="{88AA71BC-8071-4D9F-93C9-BF29EB9195C2}" type="slidenum">
              <a:rPr lang="en-US" smtClean="0">
                <a:latin typeface="Calibri" pitchFamily="34" charset="0"/>
                <a:ea typeface="MS PGothic" pitchFamily="34" charset="-128"/>
              </a:rPr>
              <a:pPr>
                <a:defRPr/>
              </a:pPr>
              <a:t>13</a:t>
            </a:fld>
            <a:endParaRPr lang="en-US" smtClean="0">
              <a:latin typeface="Calibri"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are some</a:t>
            </a:r>
            <a:r>
              <a:rPr lang="en-US" baseline="0" dirty="0" smtClean="0"/>
              <a:t> of the conversations that have threaded through the last three Blue Ribbon Commission meetings. </a:t>
            </a:r>
          </a:p>
          <a:p>
            <a:pPr marL="228600" indent="-228600" eaLnBrk="1" hangingPunct="1">
              <a:spcBef>
                <a:spcPct val="0"/>
              </a:spcBef>
              <a:buAutoNum type="arabicParenR"/>
            </a:pPr>
            <a:r>
              <a:rPr lang="en-US" baseline="0" dirty="0" smtClean="0"/>
              <a:t>They want to know what Kentuckians want. The Commissioners do seem, on the whole, interested in really hearing from Kentuckians. What *do* Kentuckians want?  What do people say about taxes as they’re settling in for a hair cut at the local barber shop? This is a good start.</a:t>
            </a:r>
          </a:p>
          <a:p>
            <a:pPr marL="228600" indent="-228600" eaLnBrk="1" hangingPunct="1">
              <a:spcBef>
                <a:spcPct val="0"/>
              </a:spcBef>
              <a:buAutoNum type="arabicParenR"/>
            </a:pPr>
            <a:r>
              <a:rPr lang="en-US" baseline="0" dirty="0" smtClean="0"/>
              <a:t>What can we do with our sales and income taxes?  The Commissioners aren’t just about rhetoric. They’re willing to dig in to see what changes people want. Do we want to throw out our income taxes? Do we want to increase the sales tax? Can we apply the sales tax to more things?  All these conversations have implications for how our tax structure impacts families. It is possible for the Commission to make things worse. But it’s also a good opportunity for us to chart out how they can make things better.</a:t>
            </a:r>
          </a:p>
          <a:p>
            <a:pPr marL="228600" indent="-228600" eaLnBrk="1" hangingPunct="1">
              <a:spcBef>
                <a:spcPct val="0"/>
              </a:spcBef>
              <a:buAutoNum type="arabicParenR"/>
            </a:pPr>
            <a:r>
              <a:rPr lang="en-US" baseline="0" dirty="0" smtClean="0"/>
              <a:t>How can we welcome businesses to Kentucky?  This seems to be the dominant frame.  Unfortunately, a chunk of this conversation is about how low can we go with corporate tax rates. Attracting and growing jobs for Kentucky workers is a good starting place, but we want expand the conversation to include really making Kentucky a competitive contender for jobs because our infrastructure is rock-solid and and our people are skilled, innovative, and hard-working. </a:t>
            </a:r>
          </a:p>
          <a:p>
            <a:pPr marL="228600" indent="-228600" eaLnBrk="1" hangingPunct="1">
              <a:spcBef>
                <a:spcPct val="0"/>
              </a:spcBef>
              <a:buNone/>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a:lstStyle/>
          <a:p>
            <a:pPr>
              <a:defRPr/>
            </a:pPr>
            <a:fld id="{EAFEEA08-F7D6-4D73-BA76-DCCEA3E5A36C}" type="slidenum">
              <a:rPr lang="en-US" smtClean="0">
                <a:latin typeface="Calibri" pitchFamily="34" charset="0"/>
                <a:ea typeface="MS PGothic" pitchFamily="34" charset="-128"/>
              </a:rPr>
              <a:pPr>
                <a:defRPr/>
              </a:pPr>
              <a:t>14</a:t>
            </a:fld>
            <a:endParaRPr lang="en-US" smtClean="0">
              <a:latin typeface="Calibri"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smtClean="0"/>
              <a:t>While</a:t>
            </a:r>
            <a:r>
              <a:rPr lang="en-US" baseline="0" dirty="0" smtClean="0"/>
              <a:t> the Commission’s been having those important conversations, they’ve also been missing some important conversations. It will be up to those of us on this call, and our networks, and the people who come to these public input meetings to fill in the blanks. </a:t>
            </a:r>
          </a:p>
          <a:p>
            <a:pPr marL="228600" indent="-228600" eaLnBrk="1" hangingPunct="1">
              <a:spcBef>
                <a:spcPct val="0"/>
              </a:spcBef>
              <a:buAutoNum type="arabicParenR"/>
            </a:pPr>
            <a:r>
              <a:rPr lang="en-US" baseline="0" dirty="0" smtClean="0"/>
              <a:t>What *are* Kentucky’s budget needs?  Strangely, the Commission has *not* discussed the impact of the years of chronic underfunding of necessary functions of our state government, nor have they addressed the impact of the budget cuts over the last 4 years. Nor have they asked themselves the question, “What kind of Kentucky do we want, and how can we meet those investments?” This—envisioning a commonwealth that meets our people’s enormous potential—will be our work to do. </a:t>
            </a:r>
          </a:p>
          <a:p>
            <a:pPr marL="228600" indent="-228600" eaLnBrk="1" hangingPunct="1">
              <a:spcBef>
                <a:spcPct val="0"/>
              </a:spcBef>
              <a:buAutoNum type="arabicParenR"/>
            </a:pPr>
            <a:r>
              <a:rPr lang="en-US" baseline="0" dirty="0" smtClean="0"/>
              <a:t>What’s the impact of Kentucky’s tax structure on Kentuckians of various incomes? What’s the impact on low- and moderate-income Kentuckians?  The chart is the same chart that we saw earlier. An outdated version of it was included in one of the Commission’s presentations, but it just got a light touch. For the Commission’s work to improve our current situation, the impact of our taxes on low- and moderate-income Kentuckians, and how Kentucky’s tax structure is exacerbating the wealth gap, needs to be much more of a focus. This will be some of our work to do. </a:t>
            </a:r>
          </a:p>
          <a:p>
            <a:pPr marL="228600" indent="-228600" eaLnBrk="1" hangingPunct="1">
              <a:spcBef>
                <a:spcPct val="0"/>
              </a:spcBef>
              <a:buAutoNum type="arabicParenR"/>
            </a:pPr>
            <a:r>
              <a:rPr lang="en-US" baseline="0" dirty="0" smtClean="0"/>
              <a:t>What does it really mean to make Kentucky a “competitive” state?  While the Commission’s talked about not wanting to drive away industry, this is an opportunity to orient ourselves toward a vision of what Kentucky can be, and the kind of jobs that we can create and grow.  We all want  Kentucky to be competitive, but that means much more than just low tax rates for industries. Being a competitive state means investing in a rock-solid infrastructure and a healthy, skilled, innovative and educated workforce. As one KFTC member puts it, “I want people to want to hire my children because they are well-educated and skilled. Not because they’re cheap.”</a:t>
            </a:r>
          </a:p>
          <a:p>
            <a:pPr marL="228600" indent="-228600" eaLnBrk="1" hangingPunct="1">
              <a:spcBef>
                <a:spcPct val="0"/>
              </a:spcBef>
              <a:buAutoNum type="arabicParenR"/>
            </a:pPr>
            <a:endParaRPr lang="en-US" baseline="0" dirty="0" smtClean="0"/>
          </a:p>
          <a:p>
            <a:pPr marL="228600" indent="-228600" eaLnBrk="1" hangingPunct="1">
              <a:spcBef>
                <a:spcPct val="0"/>
              </a:spcBef>
              <a:buNone/>
            </a:pPr>
            <a:r>
              <a:rPr lang="en-US" dirty="0" smtClean="0"/>
              <a:t>So that’s the Commission.</a:t>
            </a:r>
            <a:r>
              <a:rPr lang="en-US" baseline="0" dirty="0" smtClean="0"/>
              <a:t> Let’s pause for questions. </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a:lstStyle/>
          <a:p>
            <a:pPr>
              <a:defRPr/>
            </a:pPr>
            <a:fld id="{EAFEEA08-F7D6-4D73-BA76-DCCEA3E5A36C}" type="slidenum">
              <a:rPr lang="en-US" smtClean="0">
                <a:latin typeface="Calibri" pitchFamily="34" charset="0"/>
                <a:ea typeface="MS PGothic" pitchFamily="34" charset="-128"/>
              </a:rPr>
              <a:pPr>
                <a:defRPr/>
              </a:pPr>
              <a:t>15</a:t>
            </a:fld>
            <a:endParaRPr lang="en-US" smtClean="0">
              <a:latin typeface="Calibri" pitchFamily="34" charset="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That’s the Commission.  Now let’s turn back to ourselves. Given this tax and budget landscape, and given this work from the Commission so far, what’s our role?  How can we best focus our efforts over the next 3 to 6 months? We’ve got significant needs, but these are also significant opportunities.  </a:t>
            </a:r>
          </a:p>
          <a:p>
            <a:endParaRPr lang="en-US" baseline="0" dirty="0" smtClean="0"/>
          </a:p>
          <a:p>
            <a:r>
              <a:rPr lang="en-US" baseline="0" dirty="0" smtClean="0"/>
              <a:t>In many ways, we know what we need—or have the opportunity—to do. We need to lift up:</a:t>
            </a:r>
            <a:endParaRPr lang="en-US" dirty="0" smtClean="0"/>
          </a:p>
          <a:p>
            <a:pPr marL="228600" indent="-228600">
              <a:buAutoNum type="arabicParenR"/>
            </a:pPr>
            <a:r>
              <a:rPr lang="en-US" dirty="0" smtClean="0"/>
              <a:t>The need for fairness to lower-income Kentuckians</a:t>
            </a:r>
          </a:p>
          <a:p>
            <a:pPr marL="228600" indent="-228600">
              <a:buAutoNum type="arabicParenR"/>
            </a:pPr>
            <a:r>
              <a:rPr lang="en-US" dirty="0" smtClean="0"/>
              <a:t>The potential of our commonwealth, with adequate investments in the public sector, and in our people.</a:t>
            </a:r>
          </a:p>
          <a:p>
            <a:pPr marL="228600" indent="-228600">
              <a:buAutoNum type="arabicParenR"/>
            </a:pPr>
            <a:r>
              <a:rPr lang="en-US" dirty="0" smtClean="0"/>
              <a:t>This expanded perspective</a:t>
            </a:r>
            <a:r>
              <a:rPr lang="en-US" baseline="0" dirty="0" smtClean="0"/>
              <a:t> on competitiveness.  If we have taxes that help people instead of hinder them, and that invest in our good people here in Kentucky instead of cutting our best efforts off at the knees, we’ll be a more competitive state. </a:t>
            </a:r>
            <a:r>
              <a:rPr lang="en-US" dirty="0" smtClean="0"/>
              <a:t> </a:t>
            </a:r>
          </a:p>
          <a:p>
            <a:pPr marL="228600" indent="-228600">
              <a:buAutoNum type="arabicParenR"/>
            </a:pPr>
            <a:r>
              <a:rPr lang="en-US" dirty="0" smtClean="0"/>
              <a:t>Specific policy solutions,</a:t>
            </a:r>
            <a:r>
              <a:rPr lang="en-US" baseline="0" dirty="0" smtClean="0"/>
              <a:t> even broadly. </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are some</a:t>
            </a:r>
            <a:r>
              <a:rPr lang="en-US" baseline="0" dirty="0" smtClean="0"/>
              <a:t> of the possible policy solutions, broadly, that could be lifted up in these public meetings. We know the importance of the income tax in making our overall structure fairer.  Let’s speak to that, broadly.  </a:t>
            </a:r>
          </a:p>
          <a:p>
            <a:pPr eaLnBrk="1" hangingPunct="1">
              <a:spcBef>
                <a:spcPct val="0"/>
              </a:spcBef>
            </a:pPr>
            <a:endParaRPr lang="en-US" baseline="0" dirty="0" smtClean="0"/>
          </a:p>
          <a:p>
            <a:pPr lvl="0"/>
            <a:r>
              <a:rPr lang="en-US" baseline="0" dirty="0" smtClean="0"/>
              <a:t>We know that corporations benefit from the same rock-solid infrastructure that we all benefit from as individuals, so let’s make sure that they’re paying their share, too. </a:t>
            </a:r>
            <a:r>
              <a:rPr lang="en-US" sz="1200" kern="1200" dirty="0" smtClean="0">
                <a:solidFill>
                  <a:schemeClr val="tx1"/>
                </a:solidFill>
                <a:latin typeface="+mn-lt"/>
                <a:ea typeface="MS PGothic" pitchFamily="34" charset="-128"/>
                <a:cs typeface="+mn-cs"/>
              </a:rPr>
              <a:t>Twenty-four other states have combined reporting, which stops large corporations from hiding taxable income in states where it can't be taxed.</a:t>
            </a:r>
          </a:p>
          <a:p>
            <a:r>
              <a:rPr lang="en-US" sz="1200" kern="1200" dirty="0" smtClean="0">
                <a:solidFill>
                  <a:schemeClr val="tx1"/>
                </a:solidFill>
                <a:latin typeface="+mn-lt"/>
                <a:ea typeface="MS PGothic" pitchFamily="34" charset="-128"/>
                <a:cs typeface="+mn-cs"/>
              </a:rPr>
              <a:t> </a:t>
            </a:r>
          </a:p>
          <a:p>
            <a:pPr lvl="0"/>
            <a:r>
              <a:rPr lang="en-US" sz="1200" kern="1200" dirty="0" smtClean="0">
                <a:solidFill>
                  <a:schemeClr val="tx1"/>
                </a:solidFill>
                <a:latin typeface="+mn-lt"/>
                <a:ea typeface="MS PGothic" pitchFamily="34" charset="-128"/>
                <a:cs typeface="+mn-cs"/>
              </a:rPr>
              <a:t>Kentucky has</a:t>
            </a:r>
            <a:r>
              <a:rPr lang="en-US" sz="1200" kern="1200" baseline="0" dirty="0" smtClean="0">
                <a:solidFill>
                  <a:schemeClr val="tx1"/>
                </a:solidFill>
                <a:latin typeface="+mn-lt"/>
                <a:ea typeface="MS PGothic" pitchFamily="34" charset="-128"/>
                <a:cs typeface="+mn-cs"/>
              </a:rPr>
              <a:t> rarely met a tax subsidy it didn’t like, especially for the coal industry.  But some of these subsidies don’t translate to good job growth.  </a:t>
            </a:r>
            <a:r>
              <a:rPr lang="en-US" sz="1200" kern="1200" dirty="0" smtClean="0">
                <a:solidFill>
                  <a:schemeClr val="tx1"/>
                </a:solidFill>
                <a:latin typeface="+mn-lt"/>
                <a:ea typeface="MS PGothic" pitchFamily="34" charset="-128"/>
                <a:cs typeface="+mn-cs"/>
              </a:rPr>
              <a:t>We could put in place</a:t>
            </a:r>
            <a:r>
              <a:rPr lang="en-US" sz="1200" kern="1200" baseline="0" dirty="0" smtClean="0">
                <a:solidFill>
                  <a:schemeClr val="tx1"/>
                </a:solidFill>
                <a:latin typeface="+mn-lt"/>
                <a:ea typeface="MS PGothic" pitchFamily="34" charset="-128"/>
                <a:cs typeface="+mn-cs"/>
              </a:rPr>
              <a:t> </a:t>
            </a:r>
            <a:r>
              <a:rPr lang="en-US" sz="1200" kern="1200" dirty="0" err="1" smtClean="0">
                <a:solidFill>
                  <a:schemeClr val="tx1"/>
                </a:solidFill>
                <a:latin typeface="+mn-lt"/>
                <a:ea typeface="MS PGothic" pitchFamily="34" charset="-128"/>
                <a:cs typeface="+mn-cs"/>
              </a:rPr>
              <a:t>sunsetting</a:t>
            </a:r>
            <a:r>
              <a:rPr lang="en-US" sz="1200" kern="1200" dirty="0" smtClean="0">
                <a:solidFill>
                  <a:schemeClr val="tx1"/>
                </a:solidFill>
                <a:latin typeface="+mn-lt"/>
                <a:ea typeface="MS PGothic" pitchFamily="34" charset="-128"/>
                <a:cs typeface="+mn-cs"/>
              </a:rPr>
              <a:t> and reviewing tax expenditures.  Require that tax expenditures expire every 5-10 years and be evaluated prior to expiration, putting them on a more even playing field relative to the state budget and bringing greater accountability to what we spend through the tax code.</a:t>
            </a:r>
            <a:r>
              <a:rPr lang="en-US" sz="1200" kern="1200" baseline="0" dirty="0" smtClean="0">
                <a:solidFill>
                  <a:schemeClr val="tx1"/>
                </a:solidFill>
                <a:latin typeface="+mn-lt"/>
                <a:ea typeface="MS PGothic" pitchFamily="34" charset="-128"/>
                <a:cs typeface="+mn-cs"/>
              </a:rPr>
              <a:t> And combined reporting is something that t</a:t>
            </a:r>
            <a:r>
              <a:rPr lang="en-US" sz="1200" kern="1200" dirty="0" smtClean="0">
                <a:solidFill>
                  <a:schemeClr val="tx1"/>
                </a:solidFill>
                <a:latin typeface="+mn-lt"/>
                <a:ea typeface="MS PGothic" pitchFamily="34" charset="-128"/>
                <a:cs typeface="+mn-cs"/>
              </a:rPr>
              <a:t>wenty-four other states have to</a:t>
            </a:r>
            <a:r>
              <a:rPr lang="en-US" sz="1200" kern="1200" baseline="0" dirty="0" smtClean="0">
                <a:solidFill>
                  <a:schemeClr val="tx1"/>
                </a:solidFill>
                <a:latin typeface="+mn-lt"/>
                <a:ea typeface="MS PGothic" pitchFamily="34" charset="-128"/>
                <a:cs typeface="+mn-cs"/>
              </a:rPr>
              <a:t> </a:t>
            </a:r>
            <a:r>
              <a:rPr lang="en-US" sz="1200" kern="1200" dirty="0" smtClean="0">
                <a:solidFill>
                  <a:schemeClr val="tx1"/>
                </a:solidFill>
                <a:latin typeface="+mn-lt"/>
                <a:ea typeface="MS PGothic" pitchFamily="34" charset="-128"/>
                <a:cs typeface="+mn-cs"/>
              </a:rPr>
              <a:t>stop large corporations from hiding taxable income in states where it can't be taxed.</a:t>
            </a:r>
            <a:r>
              <a:rPr lang="en-US" sz="1200" kern="1200" baseline="0" dirty="0" smtClean="0">
                <a:solidFill>
                  <a:schemeClr val="tx1"/>
                </a:solidFill>
                <a:latin typeface="+mn-lt"/>
                <a:ea typeface="MS PGothic" pitchFamily="34" charset="-128"/>
                <a:cs typeface="+mn-cs"/>
              </a:rPr>
              <a:t>  Just good common sense. </a:t>
            </a:r>
          </a:p>
          <a:p>
            <a:pPr lvl="0"/>
            <a:r>
              <a:rPr lang="en-US" sz="1200" kern="1200" baseline="0" dirty="0" smtClean="0">
                <a:solidFill>
                  <a:schemeClr val="tx1"/>
                </a:solidFill>
                <a:latin typeface="+mn-lt"/>
                <a:ea typeface="MS PGothic" pitchFamily="34" charset="-128"/>
                <a:cs typeface="+mn-cs"/>
              </a:rPr>
              <a:t>And the commissioners need to hear that people don’t want Kentucky to make the loopholes bigger; instead, we want to make the loopholes smaller. </a:t>
            </a:r>
          </a:p>
          <a:p>
            <a:pPr lvl="0"/>
            <a:endParaRPr lang="en-US" baseline="0" dirty="0" smtClean="0"/>
          </a:p>
          <a:p>
            <a:pPr eaLnBrk="1" hangingPunct="1">
              <a:spcBef>
                <a:spcPct val="0"/>
              </a:spcBef>
            </a:pPr>
            <a:r>
              <a:rPr lang="en-US" baseline="0" dirty="0" smtClean="0"/>
              <a:t>Sales tax.  Our sales tax is about 60 years old and its showing its age. Kentucky doesn’t tax some of the same services, particularly the luxury services, that are taxed in all our surrounding states.  </a:t>
            </a:r>
          </a:p>
          <a:p>
            <a:pPr eaLnBrk="1" hangingPunct="1">
              <a:spcBef>
                <a:spcPct val="0"/>
              </a:spcBef>
            </a:pPr>
            <a:endParaRPr lang="en-US" baseline="0" dirty="0" smtClean="0"/>
          </a:p>
          <a:p>
            <a:pPr eaLnBrk="1" hangingPunct="1">
              <a:spcBef>
                <a:spcPct val="0"/>
              </a:spcBef>
            </a:pPr>
            <a:r>
              <a:rPr lang="en-US" baseline="0" dirty="0" smtClean="0"/>
              <a:t>Finally, we know that lower- and moderate-income Kentuckians are struggling, and that a state EITC would help make our taxes more fair. And a healthy one, like the one in our Kentucky Forward bill, would help reduce poverty. </a:t>
            </a:r>
          </a:p>
          <a:p>
            <a:pPr eaLnBrk="1" hangingPunct="1">
              <a:spcBef>
                <a:spcPct val="0"/>
              </a:spcBef>
            </a:pPr>
            <a:endParaRPr lang="en-US" baseline="0" dirty="0" smtClean="0"/>
          </a:p>
          <a:p>
            <a:pPr eaLnBrk="1" hangingPunct="1">
              <a:spcBef>
                <a:spcPct val="0"/>
              </a:spcBef>
            </a:pPr>
            <a:r>
              <a:rPr lang="en-US" baseline="0" dirty="0" smtClean="0"/>
              <a:t>These are some of the things that are aligned with the Commission’s guidelines, with the Partnership’s principles, and with conversations that the Commission’s been having up to this point.  These four things would help move the Commission toward our principles, and away from some bad choices.  </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a:lstStyle/>
          <a:p>
            <a:pPr>
              <a:defRPr/>
            </a:pPr>
            <a:fld id="{EAFEEA08-F7D6-4D73-BA76-DCCEA3E5A36C}" type="slidenum">
              <a:rPr lang="en-US" smtClean="0">
                <a:latin typeface="Calibri" pitchFamily="34" charset="0"/>
                <a:ea typeface="MS PGothic" pitchFamily="34" charset="-128"/>
              </a:rPr>
              <a:pPr>
                <a:defRPr/>
              </a:pPr>
              <a:t>17</a:t>
            </a:fld>
            <a:endParaRPr lang="en-US" smtClean="0">
              <a:latin typeface="Calibri"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say </a:t>
            </a:r>
            <a:r>
              <a:rPr lang="en-US" baseline="0" dirty="0" smtClean="0"/>
              <a:t>that you could save a city with a good pocket knife. We’re hoping we can make good improvements to the commonwealth with a few simple tools that we can all use during these public meetings. We’ll go through each of these, some more briefly than others. </a:t>
            </a:r>
          </a:p>
          <a:p>
            <a:endParaRPr lang="en-US" baseline="0" dirty="0" smtClean="0"/>
          </a:p>
          <a:p>
            <a:r>
              <a:rPr lang="en-US" baseline="0" dirty="0" smtClean="0"/>
              <a:t>We’ll introduce a tool that we can all use—a shared framework--and some places and ways to use it to start shaping and informing the work and the recommendations of the Blue Ribbon Commission. And we’ll offer ways to stay and touch and keep learning from each other. </a:t>
            </a:r>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think about a shared framework.</a:t>
            </a:r>
            <a:r>
              <a:rPr lang="en-US" baseline="0" dirty="0" smtClean="0"/>
              <a:t> A framework isn’t a script, but its something that you can hang your story within.  It helps us all say own own message, while also echoing a larger common message. Why? Because while w</a:t>
            </a:r>
            <a:r>
              <a:rPr lang="en-US" dirty="0" smtClean="0"/>
              <a:t>e</a:t>
            </a:r>
            <a:r>
              <a:rPr lang="en-US" baseline="0" dirty="0" smtClean="0"/>
              <a:t> all want to show up at these meetings with our own voice and our own stories, we can make a bigger impact if we carry a common message. We don’t want to say the same lines, but we want to build off each other. </a:t>
            </a:r>
          </a:p>
          <a:p>
            <a:endParaRPr lang="en-US" baseline="0" dirty="0" smtClean="0"/>
          </a:p>
          <a:p>
            <a:r>
              <a:rPr lang="en-US" baseline="0" dirty="0" smtClean="0"/>
              <a:t>So for our purposes, we want a shared framework that lets us be personal, grounded in the Commission’s own </a:t>
            </a:r>
            <a:r>
              <a:rPr lang="en-US" baseline="0" dirty="0" err="1" smtClean="0"/>
              <a:t>guildelines</a:t>
            </a:r>
            <a:r>
              <a:rPr lang="en-US" baseline="0" dirty="0" smtClean="0"/>
              <a:t>, and solution-oriented. Our own stories, in that framework, will help make it easier for the commissioners to remember our message, and carry it forward.</a:t>
            </a:r>
          </a:p>
          <a:p>
            <a:endParaRPr lang="en-US" baseline="0" dirty="0" smtClean="0"/>
          </a:p>
          <a:p>
            <a:r>
              <a:rPr lang="en-US" baseline="0" dirty="0" smtClean="0"/>
              <a:t>(Thanks to the KY Council of Churches for this adorable photo.)</a:t>
            </a:r>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agenda for the next hour. We’ll </a:t>
            </a:r>
            <a:r>
              <a:rPr lang="en-US" baseline="0" dirty="0" smtClean="0"/>
              <a:t>do a quick overview of Kentucky’s tax and budget landscape. Then we’ll take a look at the role that the Blue Ribbon Commission is playing, and the significance of their work over the next several months. Next we’ll go through some of the Commission’s current conversation, as well as some perspectives that they need to hear more about. Finally, we’ll offer some ways to take action, as well as some tools to help frame up messages that we can all build from. </a:t>
            </a:r>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tried to develop something that did all those things.  </a:t>
            </a:r>
          </a:p>
          <a:p>
            <a:endParaRPr lang="en-US" dirty="0" smtClean="0"/>
          </a:p>
          <a:p>
            <a:r>
              <a:rPr lang="en-US" dirty="0" smtClean="0"/>
              <a:t>This</a:t>
            </a:r>
            <a:r>
              <a:rPr lang="en-US" baseline="0" dirty="0" smtClean="0"/>
              <a:t> is one possible framework for how we might all develop our messages to the Blue Ribbon Commission. It’s not a prescription, but it will give our messages a sense of cohesion. </a:t>
            </a:r>
          </a:p>
          <a:p>
            <a:endParaRPr lang="en-US" baseline="0" dirty="0" smtClean="0"/>
          </a:p>
          <a:p>
            <a:r>
              <a:rPr lang="en-US" baseline="0" dirty="0" smtClean="0"/>
              <a:t>It starts with the essentials—who you are and what you want to see for Kentucky. Then it acknowledges the obstacle of our outdated tax and revenue system.  Finally, it points toward good solutions.  The helpful part, too, is that if someone can’t make it all the way through, he’ll still be building on the others in the room who can make it all the way through. We’ve tried to weave our message throughout.  Let’s dive in… </a:t>
            </a:r>
            <a:endParaRPr lang="en-US" dirty="0"/>
          </a:p>
        </p:txBody>
      </p:sp>
      <p:sp>
        <p:nvSpPr>
          <p:cNvPr id="4" name="Slide Number Placeholder 3"/>
          <p:cNvSpPr>
            <a:spLocks noGrp="1"/>
          </p:cNvSpPr>
          <p:nvPr>
            <p:ph type="sldNum" sz="quarter" idx="10"/>
          </p:nvPr>
        </p:nvSpPr>
        <p:spPr/>
        <p:txBody>
          <a:bodyPr/>
          <a:lstStyle/>
          <a:p>
            <a:fld id="{67C52F10-ED9E-4146-9258-72D72799CCF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some good time to describe yourself.  I am a mom. I am from</a:t>
            </a:r>
            <a:r>
              <a:rPr lang="en-US" baseline="0" dirty="0" smtClean="0"/>
              <a:t> a family of farmers and teachers, with grandparents who’ve worked hard right here in Kentucky all their lives.  I am still looking for work, or I am friends with lots of people still looking for work.  I am someone who drinks tap water. Choose something and go with it. If you need to do 5 different versions, do it. </a:t>
            </a:r>
          </a:p>
          <a:p>
            <a:endParaRPr lang="en-US" baseline="0" dirty="0" smtClean="0"/>
          </a:p>
          <a:p>
            <a:r>
              <a:rPr lang="en-US" baseline="0" dirty="0" smtClean="0"/>
              <a:t>Then, transition to what you want to see for Kentucky. I want every child in Kentucky to have a good school librarian. I want every grandparent to have plenty of good food to eat every day. I want to see Kentucky invest in clean energy jobs, in the jobs that depend on our skill and innovation.  Take some time describing what you want to see.  </a:t>
            </a:r>
            <a:br>
              <a:rPr lang="en-US" baseline="0" dirty="0" smtClean="0"/>
            </a:br>
            <a:endParaRPr lang="en-US" baseline="0" dirty="0" smtClean="0"/>
          </a:p>
          <a:p>
            <a:r>
              <a:rPr lang="en-US" baseline="0" dirty="0" smtClean="0"/>
              <a:t>Here’s a suggestion. Really commit to describing this vision for Kentucky. From what the Commissioners have said already, if people go in there with a request for more funding for X, Y, or Z, that request isn’t likely to be heeded, valid though it may be.  So take some space to lift up a vision for Kentucky that depends on growing the pie.</a:t>
            </a:r>
          </a:p>
          <a:p>
            <a:endParaRPr lang="en-US" baseline="0" dirty="0" smtClean="0"/>
          </a:p>
          <a:p>
            <a:r>
              <a:rPr lang="en-US" baseline="0" dirty="0" smtClean="0"/>
              <a:t>Finally, there’s the hook. Something along these lines: I’m another Kentuckian for raising revenue and for everyone paying their fair share toward making Kentucky a great place to live and a great place to work. Something along these lines. Then, if that’s all you can do, or all that your neighbor can do, you can stop there and you’re good.   </a:t>
            </a:r>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if you can, move to what’s standing in our way.  The vision that you laid out is likely to be one that most people can get behind.  So why aren’t we there?  What’s standing in our way?  Probably a few things, but they most certainly include the problems with our tax and revenue structure.  </a:t>
            </a:r>
          </a:p>
          <a:p>
            <a:endParaRPr lang="en-US" baseline="0" dirty="0" smtClean="0"/>
          </a:p>
          <a:p>
            <a:r>
              <a:rPr lang="en-US" baseline="0" dirty="0" smtClean="0"/>
              <a:t>This phase is divided up according to the three principles, or guidelines, that the Commission is working within.  Fairness. Adequacy. Competitiveness. You can take up all three of these, or you can choose from them, going into a little more depth. </a:t>
            </a:r>
          </a:p>
          <a:p>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 want to offer some good policy solutions.  The ones that we’ve included</a:t>
            </a:r>
            <a:r>
              <a:rPr lang="en-US" baseline="0" dirty="0" smtClean="0"/>
              <a:t> here are the ones that are in alignment with our Partnership principles. They aren’t the only possible solutions, but they’re biggies. </a:t>
            </a:r>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altogether, a statement could read something like this: </a:t>
            </a:r>
          </a:p>
          <a:p>
            <a:r>
              <a:rPr lang="en-US" baseline="0" dirty="0" smtClean="0"/>
              <a:t>My name is Jessica Hays and I began to love reading when my school librarian read us Jack Tales during library class in the 4</a:t>
            </a:r>
            <a:r>
              <a:rPr lang="en-US" baseline="30000" dirty="0" smtClean="0"/>
              <a:t>th</a:t>
            </a:r>
            <a:r>
              <a:rPr lang="en-US" baseline="0" dirty="0" smtClean="0"/>
              <a:t> grade.  She played a big role in helping me want to learn about Kentucky and Appalachia and other stories and books. I want my son, and all Kentucky children, to be exposed to things that help them love learning and love reading. </a:t>
            </a:r>
          </a:p>
          <a:p>
            <a:endParaRPr lang="en-US" baseline="0" dirty="0" smtClean="0"/>
          </a:p>
          <a:p>
            <a:r>
              <a:rPr lang="en-US" baseline="0" dirty="0" smtClean="0"/>
              <a:t>But his school librarian was laid off last year because of budget cuts, and his class size is getting bigger every year. I think that’s a shame, and that our kids deserve better.  So I’m another Kentuckian here in support o</a:t>
            </a:r>
            <a:r>
              <a:rPr lang="en-US" sz="1200" dirty="0" smtClean="0"/>
              <a:t>f raising revenue.</a:t>
            </a:r>
            <a:r>
              <a:rPr lang="en-US" sz="1200" baseline="0" dirty="0" smtClean="0"/>
              <a:t>  I’m for</a:t>
            </a:r>
            <a:r>
              <a:rPr lang="en-US" sz="1200" dirty="0" smtClean="0"/>
              <a:t> everyone paying their fair share toward making Kentucky a great place to live and work.</a:t>
            </a:r>
            <a:r>
              <a:rPr lang="en-US" sz="1200" baseline="0" dirty="0" smtClean="0"/>
              <a:t> </a:t>
            </a:r>
          </a:p>
          <a:p>
            <a:endParaRPr lang="en-US" sz="1200" baseline="0" dirty="0" smtClean="0"/>
          </a:p>
          <a:p>
            <a:r>
              <a:rPr lang="en-US" sz="1200" baseline="0" dirty="0" smtClean="0"/>
              <a:t>Here are three good solutions: 1) a more  progressive income tax that lets the wealthiest pay their fair share,2) taxing more services to keep up with the economy and 3) making sure that we close the loopholes for corporations. Good tax reforms must raise revenue, let everyone chip in equitably, and allow for good investments so that every Kentucky kid has a first rate education. </a:t>
            </a:r>
          </a:p>
          <a:p>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Questions and comments?  Or in case someone has a statement they’d like to share?</a:t>
            </a:r>
            <a:endParaRPr lang="en-US" dirty="0" smtClean="0"/>
          </a:p>
          <a:p>
            <a:endParaRPr lang="en-US" baseline="0" dirty="0" smtClean="0"/>
          </a:p>
          <a:p>
            <a:r>
              <a:rPr lang="en-US" baseline="0" dirty="0" smtClean="0"/>
              <a:t>So then the question is, where do we say all this stuff?</a:t>
            </a:r>
          </a:p>
        </p:txBody>
      </p:sp>
      <p:sp>
        <p:nvSpPr>
          <p:cNvPr id="4" name="Slide Number Placeholder 3"/>
          <p:cNvSpPr>
            <a:spLocks noGrp="1"/>
          </p:cNvSpPr>
          <p:nvPr>
            <p:ph type="sldNum" sz="quarter" idx="10"/>
          </p:nvPr>
        </p:nvSpPr>
        <p:spPr/>
        <p:txBody>
          <a:bodyPr/>
          <a:lstStyle/>
          <a:p>
            <a:fld id="{67C52F10-ED9E-4146-9258-72D72799CCF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we</a:t>
            </a:r>
            <a:r>
              <a:rPr lang="en-US" baseline="0" dirty="0" smtClean="0"/>
              <a:t> should come to these meetings! Come to the one nearest you, and bring your friends, your family, your co-workers, the people you work with. </a:t>
            </a:r>
          </a:p>
          <a:p>
            <a:endParaRPr lang="en-US" baseline="0" dirty="0" smtClean="0"/>
          </a:p>
          <a:p>
            <a:r>
              <a:rPr lang="en-US" baseline="0" dirty="0" smtClean="0"/>
              <a:t>Let them know that you’re coming, and let KFTC know that you’re coming. We’d love to coordinate with you, and make sure that everyone feels supported and has a ride. You can either let us know on our Blue Ribbon page or by talking with your organizer or me. </a:t>
            </a:r>
          </a:p>
        </p:txBody>
      </p:sp>
      <p:sp>
        <p:nvSpPr>
          <p:cNvPr id="4" name="Slide Number Placeholder 3"/>
          <p:cNvSpPr>
            <a:spLocks noGrp="1"/>
          </p:cNvSpPr>
          <p:nvPr>
            <p:ph type="sldNum" sz="quarter" idx="10"/>
          </p:nvPr>
        </p:nvSpPr>
        <p:spPr/>
        <p:txBody>
          <a:bodyPr/>
          <a:lstStyle/>
          <a:p>
            <a:fld id="{67C52F10-ED9E-4146-9258-72D72799CCF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can’t come to the meeting—even</a:t>
            </a:r>
            <a:r>
              <a:rPr lang="en-US" baseline="0" dirty="0" smtClean="0"/>
              <a:t> if you can—share your comments with the Blue Ribbon Commission online.  Just go to the Lt. Governor’s site, and you’ll find the link under “Tax Commission.”  Get your friends to comment, too!</a:t>
            </a:r>
          </a:p>
          <a:p>
            <a:endParaRPr lang="en-US" baseline="0" dirty="0" smtClean="0"/>
          </a:p>
          <a:p>
            <a:r>
              <a:rPr lang="en-US" baseline="0" dirty="0" smtClean="0"/>
              <a:t>And you’ll notice that the organizations in the Partnership are starting to set up </a:t>
            </a:r>
            <a:r>
              <a:rPr lang="en-US" baseline="0" dirty="0" err="1" smtClean="0"/>
              <a:t>facebook</a:t>
            </a:r>
            <a:r>
              <a:rPr lang="en-US" baseline="0" dirty="0" smtClean="0"/>
              <a:t> events for these public meetings. Please find them—searching for Blue Ribbon Commission and the city should do it—and share them out widely. It might be a good place to model and practice your statements, and might help others become more confident in delivering their statement, too.  </a:t>
            </a:r>
            <a:endParaRPr lang="en-US" dirty="0"/>
          </a:p>
        </p:txBody>
      </p:sp>
      <p:sp>
        <p:nvSpPr>
          <p:cNvPr id="4" name="Slide Number Placeholder 3"/>
          <p:cNvSpPr>
            <a:spLocks noGrp="1"/>
          </p:cNvSpPr>
          <p:nvPr>
            <p:ph type="sldNum" sz="quarter" idx="10"/>
          </p:nvPr>
        </p:nvSpPr>
        <p:spPr/>
        <p:txBody>
          <a:bodyPr/>
          <a:lstStyle/>
          <a:p>
            <a:fld id="{67C52F10-ED9E-4146-9258-72D72799CCF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you’re a New</a:t>
            </a:r>
            <a:r>
              <a:rPr lang="en-US" baseline="0" dirty="0" smtClean="0"/>
              <a:t> Power Leader, or have some friends and family who don’t know much about taxes and budgets, yet, bring them into the conversation.  Invite them to come to this meeting with you, share your statement with them, and help them think about what they want to say.  We need lots of voices here, so bring the ones that you’d want to hear.  </a:t>
            </a:r>
            <a:endParaRPr lang="en-US" dirty="0" smtClean="0"/>
          </a:p>
          <a:p>
            <a:endParaRPr lang="en-US" baseline="0" dirty="0" smtClean="0"/>
          </a:p>
          <a:p>
            <a:r>
              <a:rPr lang="en-US" baseline="0" dirty="0" smtClean="0"/>
              <a:t>Thank you for participating!</a:t>
            </a:r>
            <a:endParaRPr lang="en-US" dirty="0"/>
          </a:p>
        </p:txBody>
      </p:sp>
      <p:sp>
        <p:nvSpPr>
          <p:cNvPr id="4" name="Slide Number Placeholder 3"/>
          <p:cNvSpPr>
            <a:spLocks noGrp="1"/>
          </p:cNvSpPr>
          <p:nvPr>
            <p:ph type="sldNum" sz="quarter" idx="10"/>
          </p:nvPr>
        </p:nvSpPr>
        <p:spPr/>
        <p:txBody>
          <a:bodyPr/>
          <a:lstStyle/>
          <a:p>
            <a:fld id="{67C52F10-ED9E-4146-9258-72D72799CCF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if you ended up writing four different versions of your statement—because we all wear a lot of hats—consider making one a letter to the editor.  Submitting these letters before the event, along with an invitation to come on out, will help create good local conversations and reference points leading up to the public meetings.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Want to do more? Meet with your local paper’s reporters and/or editorial board/editor.</a:t>
            </a:r>
            <a:r>
              <a:rPr lang="en-US" baseline="0" dirty="0" smtClean="0"/>
              <a:t>  </a:t>
            </a:r>
            <a:r>
              <a:rPr lang="en-US" dirty="0" smtClean="0"/>
              <a:t>Talk with them about covering the local event and offer yourself as a source for a local voice. </a:t>
            </a:r>
          </a:p>
          <a:p>
            <a:pPr>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67C52F10-ED9E-4146-9258-72D72799CCF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here,</a:t>
            </a:r>
            <a:r>
              <a:rPr lang="en-US" baseline="0" dirty="0" smtClean="0"/>
              <a:t> right now, in another tab.  You can go to our home page and hit the big blue ribbon on the right. This is where our action </a:t>
            </a:r>
            <a:r>
              <a:rPr lang="en-US" baseline="0" smtClean="0"/>
              <a:t>toolkit lives. </a:t>
            </a:r>
            <a:endParaRPr lang="en-US" baseline="0" dirty="0" smtClean="0"/>
          </a:p>
          <a:p>
            <a:endParaRPr lang="en-US" baseline="0" dirty="0" smtClean="0"/>
          </a:p>
          <a:p>
            <a:r>
              <a:rPr lang="en-US" baseline="0" dirty="0" smtClean="0"/>
              <a:t>Before you do anything else, click the button to sign up to speak. We want to make sure your voice is heard.</a:t>
            </a:r>
          </a:p>
          <a:p>
            <a:endParaRPr lang="en-US" baseline="0" dirty="0" smtClean="0"/>
          </a:p>
          <a:p>
            <a:r>
              <a:rPr lang="en-US" baseline="0" dirty="0" smtClean="0"/>
              <a:t>Now, you’ll also find the link (#2) to submit comments online. Please do that!</a:t>
            </a:r>
          </a:p>
          <a:p>
            <a:endParaRPr lang="en-US" baseline="0" dirty="0" smtClean="0"/>
          </a:p>
          <a:p>
            <a:r>
              <a:rPr lang="en-US" baseline="0" dirty="0" smtClean="0"/>
              <a:t>Finally, you’ll see the framework that we’ve worked with, as well as a policy talking points sheet that you can download and print out and bring with you to the meeting, if you want to talk more or learn more about any of the policies that we’ve talked about tonight. </a:t>
            </a:r>
          </a:p>
          <a:p>
            <a:endParaRPr lang="en-US" baseline="0" dirty="0" smtClean="0"/>
          </a:p>
          <a:p>
            <a:r>
              <a:rPr lang="en-US" baseline="0" dirty="0" smtClean="0"/>
              <a:t>Thank </a:t>
            </a:r>
            <a:r>
              <a:rPr lang="en-US" baseline="0" dirty="0" smtClean="0"/>
              <a:t>you for joining this webinar! I hope it was useful, and am excited to see many of you in the little bit at these meetings. My number is 859.533.0613 if you should have any questions, and my email address is </a:t>
            </a:r>
            <a:r>
              <a:rPr lang="en-US" baseline="0" dirty="0" err="1" smtClean="0"/>
              <a:t>jessicabreen@kftc.org</a:t>
            </a:r>
            <a:r>
              <a:rPr lang="en-US" baseline="0" dirty="0" smtClean="0"/>
              <a:t>. I’d love to hear from you!</a:t>
            </a:r>
          </a:p>
          <a:p>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squares from a quilt that young KFTC member contributed to at our 30</a:t>
            </a:r>
            <a:r>
              <a:rPr lang="en-US" baseline="30000" dirty="0" smtClean="0"/>
              <a:t>th</a:t>
            </a:r>
            <a:r>
              <a:rPr lang="en-US" baseline="0" dirty="0" smtClean="0"/>
              <a:t> Anniversary party last year. They were asked to draw a square that represented their vision for Kentucky. </a:t>
            </a:r>
          </a:p>
          <a:p>
            <a:endParaRPr lang="en-US" baseline="0" dirty="0" smtClean="0"/>
          </a:p>
          <a:p>
            <a:r>
              <a:rPr lang="en-US" baseline="0" dirty="0" smtClean="0"/>
              <a:t>They made squares about healthy jobs, healthy earth, and healthy food.  Their family and friends, happy and healthy.  Their </a:t>
            </a:r>
            <a:r>
              <a:rPr lang="en-US" baseline="0" dirty="0" err="1" smtClean="0"/>
              <a:t>homeplace</a:t>
            </a:r>
            <a:r>
              <a:rPr lang="en-US" baseline="0" dirty="0" smtClean="0"/>
              <a:t>.  Good public education and clean air. Good, healthy growth.  </a:t>
            </a:r>
          </a:p>
          <a:p>
            <a:endParaRPr lang="en-US" baseline="0" dirty="0" smtClean="0"/>
          </a:p>
          <a:p>
            <a:r>
              <a:rPr lang="en-US" baseline="0" dirty="0" smtClean="0"/>
              <a:t>We know what we want, and we know that we’re </a:t>
            </a:r>
            <a:r>
              <a:rPr lang="en-US" dirty="0" smtClean="0"/>
              <a:t>worth the investments for good jobs, clean air and water, quality educations, and healthy, vibrant communities.  This Kentucky is possible, but we need to reform our state taxes. </a:t>
            </a:r>
            <a:r>
              <a:rPr lang="en-US" baseline="0" dirty="0" smtClean="0"/>
              <a:t>We believe that Kentucky hasn’t met its potential just yet, and that tax reform is a necessary piece of getting us there. </a:t>
            </a:r>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…Because state</a:t>
            </a:r>
            <a:r>
              <a:rPr lang="en-US" baseline="0" dirty="0" smtClean="0"/>
              <a:t> taxes make a lot of things possible.  </a:t>
            </a:r>
            <a:r>
              <a:rPr lang="en-US" dirty="0" smtClean="0"/>
              <a:t>The things that are too big to do</a:t>
            </a:r>
            <a:r>
              <a:rPr lang="en-US" baseline="0" dirty="0" smtClean="0"/>
              <a:t> as individuals, we do through our government.  These are all the things that our state General Fund handles.  Education.  Text books, after-school programs.  Higher ed.  Public safety and the justice system.  Public health, and food inspections, and (in theory) monitoring our water so we know it’s safe.  Meals on Wheels. When we don’t have adequate revenue, al; these things suffer, and our quality of life goes down.</a:t>
            </a:r>
            <a:endParaRPr lang="en-US" dirty="0" smtClean="0"/>
          </a:p>
        </p:txBody>
      </p:sp>
      <p:sp>
        <p:nvSpPr>
          <p:cNvPr id="30724" name="Slide Number Placeholder 3"/>
          <p:cNvSpPr>
            <a:spLocks noGrp="1"/>
          </p:cNvSpPr>
          <p:nvPr>
            <p:ph type="sldNum" sz="quarter" idx="5"/>
          </p:nvPr>
        </p:nvSpPr>
        <p:spPr bwMode="auto">
          <a:ln>
            <a:miter lim="800000"/>
            <a:headEnd/>
            <a:tailEnd/>
          </a:ln>
        </p:spPr>
        <p:txBody>
          <a:bodyPr/>
          <a:lstStyle/>
          <a:p>
            <a:pPr>
              <a:defRPr/>
            </a:pPr>
            <a:fld id="{B4CAB0D0-E026-4A70-B2C9-048D4BAC6ED6}" type="slidenum">
              <a:rPr lang="en-US" smtClean="0">
                <a:latin typeface="Calibri" pitchFamily="34" charset="0"/>
                <a:ea typeface="MS PGothic" pitchFamily="34" charset="-128"/>
              </a:rPr>
              <a:pPr>
                <a:defRPr/>
              </a:pPr>
              <a:t>4</a:t>
            </a:fld>
            <a:endParaRPr lang="en-US" smtClean="0">
              <a:latin typeface="Calibri"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S PGothic" pitchFamily="34" charset="-128"/>
                <a:cs typeface="+mn-cs"/>
              </a:rPr>
              <a:t>While the recession has exacerbated our revenue shortages, our revenue shortfall is not simply a function of the recession. What we want is a a revenue stream that keeps pace with the economy. This graph from KCEP shows that our revenue stream is *not* keeping pace with the economy. The economy’s been bad, but our revenues still haven’t kept up with it. The resulting trend is that the gap between what we have and what we need is getting wider every year. </a:t>
            </a:r>
            <a:endParaRPr lang="en-US" dirty="0" smtClean="0"/>
          </a:p>
        </p:txBody>
      </p:sp>
      <p:sp>
        <p:nvSpPr>
          <p:cNvPr id="35844" name="Slide Number Placeholder 3"/>
          <p:cNvSpPr>
            <a:spLocks noGrp="1"/>
          </p:cNvSpPr>
          <p:nvPr>
            <p:ph type="sldNum" sz="quarter" idx="5"/>
          </p:nvPr>
        </p:nvSpPr>
        <p:spPr bwMode="auto">
          <a:ln>
            <a:miter lim="800000"/>
            <a:headEnd/>
            <a:tailEnd/>
          </a:ln>
        </p:spPr>
        <p:txBody>
          <a:bodyPr/>
          <a:lstStyle/>
          <a:p>
            <a:pPr>
              <a:defRPr/>
            </a:pPr>
            <a:fld id="{E67C70F7-3A7C-4471-9179-7478D8D7C7F0}" type="slidenum">
              <a:rPr lang="en-US" smtClean="0">
                <a:latin typeface="Calibri" pitchFamily="34" charset="0"/>
                <a:ea typeface="MS PGothic" pitchFamily="34" charset="-128"/>
              </a:rPr>
              <a:pPr>
                <a:defRPr/>
              </a:pPr>
              <a:t>5</a:t>
            </a:fld>
            <a:endParaRPr lang="en-US" smtClean="0">
              <a:latin typeface="Calibri"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a result,</a:t>
            </a:r>
            <a:r>
              <a:rPr lang="en-US" baseline="0" dirty="0" smtClean="0"/>
              <a:t> some of the necessary functions of our state government—higher </a:t>
            </a:r>
            <a:r>
              <a:rPr lang="en-US" baseline="0" dirty="0" err="1" smtClean="0"/>
              <a:t>ed</a:t>
            </a:r>
            <a:r>
              <a:rPr lang="en-US" baseline="0" dirty="0" smtClean="0"/>
              <a:t>, public health, environmental protection—have faced substantial cuts over the last 4 years. Before that, there was a decade of budget cuts. We’re in a pretty hard place right now. </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a:lstStyle/>
          <a:p>
            <a:pPr>
              <a:defRPr/>
            </a:pPr>
            <a:fld id="{E27C8EA9-DBF7-4290-814D-B2C46B1F8826}" type="slidenum">
              <a:rPr lang="en-US" smtClean="0">
                <a:latin typeface="Calibri" pitchFamily="34" charset="0"/>
                <a:ea typeface="MS PGothic" pitchFamily="34" charset="-128"/>
              </a:rPr>
              <a:pPr>
                <a:defRPr/>
              </a:pPr>
              <a:t>6</a:t>
            </a:fld>
            <a:endParaRPr lang="en-US" smtClean="0">
              <a:latin typeface="Calibri"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S PGothic" pitchFamily="34" charset="-128"/>
                <a:cs typeface="+mn-cs"/>
              </a:rPr>
              <a:t>Let’s look at libraries</a:t>
            </a:r>
            <a:r>
              <a:rPr lang="en-US" sz="1200" kern="1200" baseline="0" dirty="0" smtClean="0">
                <a:solidFill>
                  <a:schemeClr val="tx1"/>
                </a:solidFill>
                <a:latin typeface="+mn-lt"/>
                <a:ea typeface="MS PGothic" pitchFamily="34" charset="-128"/>
                <a:cs typeface="+mn-cs"/>
              </a:rPr>
              <a:t> because they sometimes get overlooked.  </a:t>
            </a:r>
            <a:r>
              <a:rPr lang="en-US" sz="1200" kern="1200" dirty="0" smtClean="0">
                <a:solidFill>
                  <a:schemeClr val="tx1"/>
                </a:solidFill>
                <a:latin typeface="+mn-lt"/>
                <a:ea typeface="MS PGothic" pitchFamily="34" charset="-128"/>
                <a:cs typeface="+mn-cs"/>
              </a:rPr>
              <a:t>We can cut libraries and keep on ticking, if we want to.</a:t>
            </a:r>
            <a:r>
              <a:rPr lang="en-US" sz="1200" kern="1200" baseline="0" dirty="0" smtClean="0">
                <a:solidFill>
                  <a:schemeClr val="tx1"/>
                </a:solidFill>
                <a:latin typeface="+mn-lt"/>
                <a:ea typeface="MS PGothic" pitchFamily="34" charset="-128"/>
                <a:cs typeface="+mn-cs"/>
              </a:rPr>
              <a:t>  But let’s look at this example for that reason.  </a:t>
            </a:r>
            <a:br>
              <a:rPr lang="en-US" sz="1200" kern="1200" baseline="0" dirty="0" smtClean="0">
                <a:solidFill>
                  <a:schemeClr val="tx1"/>
                </a:solidFill>
                <a:latin typeface="+mn-lt"/>
                <a:ea typeface="MS PGothic" pitchFamily="34" charset="-128"/>
                <a:cs typeface="+mn-cs"/>
              </a:rPr>
            </a:br>
            <a:endParaRPr lang="en-US" sz="1200" kern="1200" baseline="0" dirty="0" smtClean="0">
              <a:solidFill>
                <a:schemeClr val="tx1"/>
              </a:solidFill>
              <a:latin typeface="+mn-lt"/>
              <a:ea typeface="MS PGothic"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S PGothic" pitchFamily="34" charset="-128"/>
                <a:cs typeface="+mn-cs"/>
              </a:rPr>
              <a:t>Carter Wright’s quote speaks to one way in which cuts to libraries, while not fatal, impact the quality of life in Kentucky. And, l</a:t>
            </a:r>
            <a:r>
              <a:rPr lang="en-US" sz="1200" kern="1200" dirty="0" smtClean="0">
                <a:solidFill>
                  <a:schemeClr val="tx1"/>
                </a:solidFill>
                <a:latin typeface="+mn-lt"/>
                <a:ea typeface="MS PGothic" pitchFamily="34" charset="-128"/>
                <a:cs typeface="+mn-cs"/>
              </a:rPr>
              <a:t>ibraries are also a crucial way for people get affordable access to information. Most job postings are online now. Resources for studying for the GED. For people who can't afford home Internet, the library is the best way to apply for jobs. Cutting back on services and hours makes it even harder for Kentuckians to get back on their feet. There are lots of ripple effects even</a:t>
            </a:r>
            <a:r>
              <a:rPr lang="en-US" sz="1200" kern="1200" baseline="0" dirty="0" smtClean="0">
                <a:solidFill>
                  <a:schemeClr val="tx1"/>
                </a:solidFill>
                <a:latin typeface="+mn-lt"/>
                <a:ea typeface="MS PGothic" pitchFamily="34" charset="-128"/>
                <a:cs typeface="+mn-cs"/>
              </a:rPr>
              <a:t> to cuts to libraries. </a:t>
            </a:r>
            <a:endParaRPr lang="en-US" sz="1200" kern="1200" dirty="0" smtClean="0">
              <a:solidFill>
                <a:schemeClr val="tx1"/>
              </a:solidFill>
              <a:latin typeface="+mn-lt"/>
              <a:ea typeface="MS PGothic" pitchFamily="34" charset="-128"/>
              <a:cs typeface="+mn-cs"/>
            </a:endParaRPr>
          </a:p>
          <a:p>
            <a:endParaRPr lang="en-US" sz="1200" kern="1200" dirty="0" smtClean="0">
              <a:solidFill>
                <a:schemeClr val="tx1"/>
              </a:solidFill>
              <a:latin typeface="+mn-lt"/>
              <a:ea typeface="MS PGothic"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S PGothic" pitchFamily="34" charset="-128"/>
                <a:cs typeface="+mn-cs"/>
              </a:rPr>
              <a:t>These cuts cost services</a:t>
            </a:r>
            <a:r>
              <a:rPr lang="en-US" sz="1200" kern="1200" baseline="0" dirty="0" smtClean="0">
                <a:solidFill>
                  <a:schemeClr val="tx1"/>
                </a:solidFill>
                <a:latin typeface="+mn-lt"/>
                <a:ea typeface="MS PGothic" pitchFamily="34" charset="-128"/>
                <a:cs typeface="+mn-cs"/>
              </a:rPr>
              <a:t> that we all depend on, and jobs that many of us depend on.  Here in Fayette County, 25 of our health office workers are facing losing their jobs because of those state and federal budget cuts.  School nurses are also on the way out here in Fayette County.  And this is after the office in my own neighborhood closed down last summer because of budget cuts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S PGothic"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These</a:t>
            </a:r>
            <a:r>
              <a:rPr lang="en-US" baseline="0" dirty="0" smtClean="0"/>
              <a:t> cuts to necessary functions of state government impact stretch the capacities of both Kentucky’s public sector and non-profit sector. Non-profits and churches can only do so much to take up the slack.  The cracks are inevitable, and people deserve better.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baseline="0" dirty="0" smtClean="0"/>
              <a:t>And it’s the same people—Kentucky’s low- and moderate-income families—who are disproportionately impacted by our state taxes.   </a:t>
            </a:r>
            <a:endParaRPr lang="en-US" dirty="0" smtClean="0"/>
          </a:p>
          <a:p>
            <a:pPr eaLnBrk="1" hangingPunct="1">
              <a:spcBef>
                <a:spcPct val="0"/>
              </a:spcBef>
            </a:pPr>
            <a:endParaRPr lang="en-US" dirty="0" smtClean="0"/>
          </a:p>
          <a:p>
            <a:pPr eaLnBrk="1" hangingPunct="1">
              <a:spcBef>
                <a:spcPct val="0"/>
              </a:spcBef>
            </a:pPr>
            <a:r>
              <a:rPr lang="en-US" dirty="0" smtClean="0"/>
              <a:t>Further, because of our tax</a:t>
            </a:r>
            <a:r>
              <a:rPr lang="en-US" baseline="0" dirty="0" smtClean="0"/>
              <a:t> structure, the people that so many of us are trying to help step up are being disproportionately impacted by our tax structure. What you’re looking at: This is how our state and local taxes impact KY families across the income levels.  </a:t>
            </a:r>
          </a:p>
          <a:p>
            <a:pPr eaLnBrk="1" hangingPunct="1">
              <a:spcBef>
                <a:spcPct val="0"/>
              </a:spcBef>
            </a:pPr>
            <a:endParaRPr lang="en-US" baseline="0" dirty="0" smtClean="0"/>
          </a:p>
          <a:p>
            <a:pPr eaLnBrk="1" hangingPunct="1">
              <a:spcBef>
                <a:spcPct val="0"/>
              </a:spcBef>
            </a:pPr>
            <a:r>
              <a:rPr lang="en-US" baseline="0" dirty="0" smtClean="0"/>
              <a:t>Focus first on the light blue bars.  They represent how our state and local taxes impact families across the quintiles, which is to say, Kentucky’s income earners divided into groups of 20%.  The first bar represents the lowest 20% of income earners, the second is the next 20%, and so forth. The highest 20% of KY’s income earners, though, is divided up, so that the top 1% and the top 5% is pulled out from the other 15%.  That’s because the income range is so vast for that top 20%.  </a:t>
            </a:r>
          </a:p>
          <a:p>
            <a:pPr eaLnBrk="1" hangingPunct="1">
              <a:spcBef>
                <a:spcPct val="0"/>
              </a:spcBef>
            </a:pPr>
            <a:endParaRPr lang="en-US" baseline="0" dirty="0" smtClean="0"/>
          </a:p>
          <a:p>
            <a:pPr eaLnBrk="1" hangingPunct="1">
              <a:spcBef>
                <a:spcPct val="0"/>
              </a:spcBef>
            </a:pPr>
            <a:r>
              <a:rPr lang="en-US" baseline="0" dirty="0" smtClean="0"/>
              <a:t>What this graph shows is that low- and middle-income Kentuckians pay about 11% of their income to state and local taxes, while the state’s wealthiest 1% pay about 6% of their income to state and local taxes. This kind of impact—where the lower income folks are disproportionately impacted—is called a regressive system.  </a:t>
            </a:r>
          </a:p>
          <a:p>
            <a:pPr eaLnBrk="1" hangingPunct="1">
              <a:spcBef>
                <a:spcPct val="0"/>
              </a:spcBef>
            </a:pPr>
            <a:endParaRPr lang="en-US" baseline="0" dirty="0" smtClean="0"/>
          </a:p>
          <a:p>
            <a:pPr eaLnBrk="1" hangingPunct="1">
              <a:spcBef>
                <a:spcPct val="0"/>
              </a:spcBef>
            </a:pPr>
            <a:r>
              <a:rPr lang="en-US" baseline="0" dirty="0" smtClean="0"/>
              <a:t>Now, the other thing that this graph shows is the components of our tax structure that make our overall system regressive.  The colored bars within the blue bars who the impact of our sales tax, our property taxes, and our income taxes. If you focus on the red bars, the sales tax, you can see just how regressive the sales tax is.  Low-income folks pay about 5.5% of their total income in sales taxes, while the wealthiest 1% don’t even pay 1% of their income in sales taxes.  This is why a system like TN’s, which is almost entirely dependent on sales taxes, would be so harmful to most Kentuckians.  </a:t>
            </a:r>
          </a:p>
          <a:p>
            <a:pPr eaLnBrk="1" hangingPunct="1">
              <a:spcBef>
                <a:spcPct val="0"/>
              </a:spcBef>
            </a:pPr>
            <a:endParaRPr lang="en-US" baseline="0" dirty="0" smtClean="0"/>
          </a:p>
          <a:p>
            <a:pPr eaLnBrk="1" hangingPunct="1">
              <a:spcBef>
                <a:spcPct val="0"/>
              </a:spcBef>
            </a:pPr>
            <a:r>
              <a:rPr lang="en-US" baseline="0" dirty="0" smtClean="0"/>
              <a:t>One final point about this graph:  The income tax is imperative in mitigating the regressive impact of our sales tax.  To make our system fair—so that everyone is contributing their fair share--we’ll need to make our income taxes more progressive, so that higher income is taxed at a higher rate, and the taxes paid by lower-income folks are reduced. </a:t>
            </a:r>
          </a:p>
        </p:txBody>
      </p:sp>
      <p:sp>
        <p:nvSpPr>
          <p:cNvPr id="34820" name="Slide Number Placeholder 3"/>
          <p:cNvSpPr>
            <a:spLocks noGrp="1"/>
          </p:cNvSpPr>
          <p:nvPr>
            <p:ph type="sldNum" sz="quarter" idx="5"/>
          </p:nvPr>
        </p:nvSpPr>
        <p:spPr bwMode="auto">
          <a:ln>
            <a:miter lim="800000"/>
            <a:headEnd/>
            <a:tailEnd/>
          </a:ln>
        </p:spPr>
        <p:txBody>
          <a:bodyPr/>
          <a:lstStyle/>
          <a:p>
            <a:pPr>
              <a:defRPr/>
            </a:pPr>
            <a:fld id="{88AA71BC-8071-4D9F-93C9-BF29EB9195C2}" type="slidenum">
              <a:rPr lang="en-US" smtClean="0">
                <a:latin typeface="Calibri" pitchFamily="34" charset="0"/>
                <a:ea typeface="MS PGothic" pitchFamily="34" charset="-128"/>
              </a:rPr>
              <a:pPr>
                <a:defRPr/>
              </a:pPr>
              <a:t>8</a:t>
            </a:fld>
            <a:endParaRPr lang="en-US" smtClean="0">
              <a:latin typeface="Calibri"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Kentucky is at a crossroads. We’ve—KFTC </a:t>
            </a:r>
            <a:r>
              <a:rPr lang="en-US" baseline="0" dirty="0" smtClean="0"/>
              <a:t>members and allies, the state legislature, elected leaders—we’ve </a:t>
            </a:r>
            <a:r>
              <a:rPr lang="en-US" dirty="0" smtClean="0"/>
              <a:t>known</a:t>
            </a:r>
            <a:r>
              <a:rPr lang="en-US" baseline="0" dirty="0" smtClean="0"/>
              <a:t> about these problems with our state tax structure since at least 2001.  And Kentuckians surely have been feeling the impact of closing health offices, more students in the classroom and outdated textbooks, fewer safeguards that catch people who stumble, and a quality of life that’s slipped behind the rest of the nation. </a:t>
            </a:r>
            <a:r>
              <a:rPr lang="en-US" dirty="0" smtClean="0"/>
              <a:t>We</a:t>
            </a:r>
            <a:r>
              <a:rPr lang="en-US" baseline="0" dirty="0" smtClean="0"/>
              <a:t> can continue to do nothing, but that would mean continuing to not do right by our families, communities, and commonwealth, and that future is bleak.  </a:t>
            </a:r>
            <a:br>
              <a:rPr lang="en-US" baseline="0" dirty="0" smtClean="0"/>
            </a:br>
            <a:endParaRPr lang="en-US" baseline="0" dirty="0" smtClean="0"/>
          </a:p>
          <a:p>
            <a:r>
              <a:rPr lang="en-US" baseline="0" dirty="0" smtClean="0"/>
              <a:t>The challenge has been in creating the political will to make the necessary changes.  This is why we are excited about the Blue Ribbon Commission’s work.  This is our best chance in decades to deal with some of the problems that have been crippling Kentucky along our way forward.  </a:t>
            </a:r>
          </a:p>
          <a:p>
            <a:endParaRPr lang="en-US" baseline="0" dirty="0" smtClean="0"/>
          </a:p>
          <a:p>
            <a:r>
              <a:rPr lang="en-US" baseline="0" dirty="0" smtClean="0"/>
              <a:t>We’ve covered the overview of Kentucky’s tax and budget landscape.  Are there any questions so far?</a:t>
            </a:r>
            <a:endParaRPr lang="en-US" dirty="0" smtClean="0"/>
          </a:p>
        </p:txBody>
      </p:sp>
      <p:sp>
        <p:nvSpPr>
          <p:cNvPr id="4" name="Slide Number Placeholder 3"/>
          <p:cNvSpPr>
            <a:spLocks noGrp="1"/>
          </p:cNvSpPr>
          <p:nvPr>
            <p:ph type="sldNum" sz="quarter" idx="10"/>
          </p:nvPr>
        </p:nvSpPr>
        <p:spPr/>
        <p:txBody>
          <a:bodyPr/>
          <a:lstStyle/>
          <a:p>
            <a:pPr>
              <a:defRPr/>
            </a:pPr>
            <a:fld id="{3C726D68-64C9-4A21-941E-97602164E2D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DFA16FD-46DE-4394-A616-61A6E9319AC1}" type="datetime1">
              <a:rPr lang="en-US" smtClean="0"/>
              <a:pPr>
                <a:defRPr/>
              </a:pPr>
              <a:t>6/14/12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B6EF64-FB19-411E-965E-9F52AA474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82571C9-B258-491D-A1A8-7CE748EAB128}" type="datetime1">
              <a:rPr lang="en-US" smtClean="0"/>
              <a:pPr>
                <a:defRPr/>
              </a:pPr>
              <a:t>6/14/12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DF7624-9173-45A0-91CC-52EB37F04E2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474D7D9-D5F3-40D9-8EB2-E3CC69A1DE46}" type="datetime1">
              <a:rPr lang="en-US" smtClean="0"/>
              <a:pPr>
                <a:defRPr/>
              </a:pPr>
              <a:t>6/14/12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54452F-7446-43D3-878F-C5E434C5C79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67081DC-7361-4FDA-8D3C-7B495267032C}" type="datetime1">
              <a:rPr lang="en-US" smtClean="0"/>
              <a:pPr>
                <a:defRPr/>
              </a:pPr>
              <a:t>6/14/12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CE3571-AC43-495C-8315-A7806EBD5D0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D514D-69F9-4993-9471-B2BA1FD5E829}" type="datetime1">
              <a:rPr lang="en-US" smtClean="0"/>
              <a:pPr/>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7E0D0F1-3446-4CC4-9188-A468E858CA94}" type="datetime1">
              <a:rPr lang="en-US" smtClean="0"/>
              <a:pPr>
                <a:defRPr/>
              </a:pPr>
              <a:t>6/14/12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B5FBDA-B1CF-4456-A2D9-8CE0FBEA73C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A3B12EA-EA5D-4FE2-81AB-7BC04DAE4844}" type="datetime1">
              <a:rPr lang="en-US" smtClean="0"/>
              <a:pPr>
                <a:defRPr/>
              </a:pPr>
              <a:t>6/14/12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AC339A-670C-4D17-AE2F-973034350D8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E34DC9-5A95-4098-9090-E138CDA08251}" type="datetime1">
              <a:rPr lang="en-US" smtClean="0"/>
              <a:pPr>
                <a:defRPr/>
              </a:pPr>
              <a:t>6/14/12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28C3E79-AD81-4D96-B145-EC4AEC84593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7BEC3E-EBE0-494C-B78C-E829A61B162E}" type="datetime1">
              <a:rPr lang="en-US" smtClean="0"/>
              <a:pPr>
                <a:defRPr/>
              </a:pPr>
              <a:t>6/14/12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384F7C2-6FED-4AAB-8C72-A50E507A525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B28B3FB-C0AA-44AE-82A0-505A09BC2353}" type="datetime1">
              <a:rPr lang="en-US" smtClean="0"/>
              <a:pPr>
                <a:defRPr/>
              </a:pPr>
              <a:t>6/14/12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01EBA9-5382-460A-8504-FA8CC35D425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749A03D-F3A0-4562-A0D0-B4316131614A}" type="datetime1">
              <a:rPr lang="en-US" smtClean="0"/>
              <a:pPr>
                <a:defRPr/>
              </a:pPr>
              <a:t>6/14/12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536EBD-129F-4DC7-A6CA-C065FF4014D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77E29C-948E-4FCA-BE4D-07BC58658FB0}" type="datetime1">
              <a:rPr lang="en-US" smtClean="0"/>
              <a:pPr>
                <a:defRPr/>
              </a:pPr>
              <a:t>6/14/12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2E0771-D106-419D-9FAA-270494BB0C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4" Type="http://schemas.openxmlformats.org/officeDocument/2006/relationships/diagramLayout" Target="../diagrams/layout7.xml"/><Relationship Id="rId5" Type="http://schemas.openxmlformats.org/officeDocument/2006/relationships/diagramQuickStyle" Target="../diagrams/quickStyle7.xml"/><Relationship Id="rId7" Type="http://schemas.microsoft.com/office/2007/relationships/diagramDrawing" Target="../diagrams/drawing7.xml"/><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diagramData" Target="../diagrams/data7.xml"/><Relationship Id="rId6" Type="http://schemas.openxmlformats.org/officeDocument/2006/relationships/diagramColors" Target="../diagrams/colors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4" Type="http://schemas.openxmlformats.org/officeDocument/2006/relationships/diagramLayout" Target="../diagrams/layout1.xml"/><Relationship Id="rId10" Type="http://schemas.openxmlformats.org/officeDocument/2006/relationships/diagramQuickStyle" Target="../diagrams/quickStyle2.xml"/><Relationship Id="rId5" Type="http://schemas.openxmlformats.org/officeDocument/2006/relationships/diagramQuickStyle" Target="../diagrams/quickStyle1.xml"/><Relationship Id="rId7" Type="http://schemas.microsoft.com/office/2007/relationships/diagramDrawing" Target="../diagrams/drawing1.xml"/><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4.xml"/><Relationship Id="rId9" Type="http://schemas.openxmlformats.org/officeDocument/2006/relationships/diagramLayout" Target="../diagrams/layout2.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921451"/>
            <a:ext cx="7772400" cy="2699482"/>
          </a:xfrm>
        </p:spPr>
        <p:txBody>
          <a:bodyPr>
            <a:normAutofit fontScale="90000"/>
          </a:bodyPr>
          <a:lstStyle/>
          <a:p>
            <a:r>
              <a:rPr lang="en-US" b="1" dirty="0" smtClean="0"/>
              <a:t>"Blue Ribbon" Tax Justice Web Workshop</a:t>
            </a:r>
            <a:r>
              <a:rPr lang="en-US" dirty="0" smtClean="0"/>
              <a:t> </a:t>
            </a:r>
            <a:br>
              <a:rPr lang="en-US" dirty="0" smtClean="0"/>
            </a:br>
            <a:r>
              <a:rPr lang="en-US" dirty="0" smtClean="0"/>
              <a:t>On your phone:    1-866-740-1260 Access Code: 8931147# </a:t>
            </a:r>
            <a:r>
              <a:rPr lang="en-US" b="1" dirty="0" smtClean="0"/>
              <a:t/>
            </a:r>
            <a:br>
              <a:rPr lang="en-US" b="1" dirty="0" smtClean="0"/>
            </a:br>
            <a:endParaRPr lang="en-US" dirty="0"/>
          </a:p>
        </p:txBody>
      </p:sp>
      <p:pic>
        <p:nvPicPr>
          <p:cNvPr id="6" name="Picture 5" descr="30 years logo 2.jpg"/>
          <p:cNvPicPr>
            <a:picLocks noChangeAspect="1"/>
          </p:cNvPicPr>
          <p:nvPr/>
        </p:nvPicPr>
        <p:blipFill>
          <a:blip r:embed="rId3"/>
          <a:stretch>
            <a:fillRect/>
          </a:stretch>
        </p:blipFill>
        <p:spPr>
          <a:xfrm>
            <a:off x="1913466" y="-457200"/>
            <a:ext cx="5621867" cy="39214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270000"/>
          </a:xfrm>
        </p:spPr>
        <p:txBody>
          <a:bodyPr>
            <a:noAutofit/>
          </a:bodyPr>
          <a:lstStyle/>
          <a:p>
            <a:r>
              <a:rPr lang="en-US" sz="3800" dirty="0" smtClean="0"/>
              <a:t>Blue Ribbon Commission</a:t>
            </a:r>
            <a:endParaRPr lang="en-US" sz="3800" dirty="0"/>
          </a:p>
        </p:txBody>
      </p:sp>
      <p:pic>
        <p:nvPicPr>
          <p:cNvPr id="5" name="Content Placeholder 4" descr="commpage.jpg.png"/>
          <p:cNvPicPr>
            <a:picLocks noGrp="1" noChangeAspect="1"/>
          </p:cNvPicPr>
          <p:nvPr>
            <p:ph idx="1"/>
          </p:nvPr>
        </p:nvPicPr>
        <p:blipFill>
          <a:blip r:embed="rId3"/>
          <a:stretch>
            <a:fillRect/>
          </a:stretch>
        </p:blipFill>
        <p:spPr>
          <a:xfrm>
            <a:off x="3939646" y="273051"/>
            <a:ext cx="4887520" cy="5602816"/>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half" idx="2"/>
          </p:nvPr>
        </p:nvSpPr>
        <p:spPr>
          <a:xfrm>
            <a:off x="457200" y="2099733"/>
            <a:ext cx="3008313" cy="4026430"/>
          </a:xfrm>
        </p:spPr>
        <p:txBody>
          <a:bodyPr/>
          <a:lstStyle/>
          <a:p>
            <a:pPr>
              <a:buFont typeface="Arial"/>
              <a:buChar char="•"/>
            </a:pPr>
            <a:r>
              <a:rPr lang="en-US" sz="3200" b="1" dirty="0" smtClean="0"/>
              <a:t>Purpose</a:t>
            </a:r>
          </a:p>
          <a:p>
            <a:pPr>
              <a:buFont typeface="Arial"/>
              <a:buChar char="•"/>
            </a:pPr>
            <a:r>
              <a:rPr lang="en-US" sz="3200" dirty="0" smtClean="0"/>
              <a:t>Process</a:t>
            </a:r>
          </a:p>
          <a:p>
            <a:pPr>
              <a:buFont typeface="Arial"/>
              <a:buChar char="•"/>
            </a:pPr>
            <a:r>
              <a:rPr lang="en-US" sz="3200" dirty="0" smtClean="0"/>
              <a:t>Principles / guidelines / goals</a:t>
            </a:r>
          </a:p>
          <a:p>
            <a:pPr>
              <a:buFont typeface="Arial"/>
              <a:buChar char="•"/>
            </a:pPr>
            <a:r>
              <a:rPr lang="en-US" sz="3200" dirty="0" smtClean="0"/>
              <a:t>Conversations</a:t>
            </a:r>
          </a:p>
          <a:p>
            <a:endParaRPr lang="en-US" dirty="0"/>
          </a:p>
        </p:txBody>
      </p:sp>
      <p:sp>
        <p:nvSpPr>
          <p:cNvPr id="6" name="Rectangle 5"/>
          <p:cNvSpPr/>
          <p:nvPr/>
        </p:nvSpPr>
        <p:spPr>
          <a:xfrm>
            <a:off x="0" y="0"/>
            <a:ext cx="9144000" cy="215900"/>
          </a:xfrm>
          <a:prstGeom prst="rect">
            <a:avLst/>
          </a:prstGeom>
          <a:solidFill>
            <a:srgbClr val="727C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Blue Ribbon Commission’s Process</a:t>
            </a:r>
            <a:endParaRPr lang="en-US" dirty="0"/>
          </a:p>
        </p:txBody>
      </p:sp>
      <p:graphicFrame>
        <p:nvGraphicFramePr>
          <p:cNvPr id="5" name="Content Placeholder 4"/>
          <p:cNvGraphicFramePr>
            <a:graphicFrameLocks noGrp="1"/>
          </p:cNvGraphicFramePr>
          <p:nvPr>
            <p:ph idx="1"/>
          </p:nvPr>
        </p:nvGraphicFramePr>
        <p:xfrm>
          <a:off x="457200" y="1600200"/>
          <a:ext cx="7467600" cy="48736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9144000" cy="215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Commission’s Timeline</a:t>
            </a:r>
            <a:endParaRPr lang="en-US" dirty="0"/>
          </a:p>
        </p:txBody>
      </p:sp>
      <p:graphicFrame>
        <p:nvGraphicFramePr>
          <p:cNvPr id="5" name="Content Placeholder 4"/>
          <p:cNvGraphicFramePr>
            <a:graphicFrameLocks noGrp="1"/>
          </p:cNvGraphicFramePr>
          <p:nvPr>
            <p:ph idx="1"/>
          </p:nvPr>
        </p:nvGraphicFramePr>
        <p:xfrm>
          <a:off x="457200" y="1600200"/>
          <a:ext cx="7467600" cy="48736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9144000" cy="215900"/>
          </a:xfrm>
          <a:prstGeom prst="rect">
            <a:avLst/>
          </a:prstGeom>
          <a:solidFill>
            <a:srgbClr val="727C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BlueRibbonPeople.jpg"/>
          <p:cNvPicPr>
            <a:picLocks noChangeAspect="1"/>
          </p:cNvPicPr>
          <p:nvPr/>
        </p:nvPicPr>
        <p:blipFill>
          <a:blip r:embed="rId8"/>
          <a:stretch>
            <a:fillRect/>
          </a:stretch>
        </p:blipFill>
        <p:spPr>
          <a:xfrm rot="20372610">
            <a:off x="6564283" y="2943052"/>
            <a:ext cx="2122517" cy="11636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727C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p:txBody>
          <a:bodyPr/>
          <a:lstStyle/>
          <a:p>
            <a:r>
              <a:rPr lang="en-US" dirty="0" smtClean="0"/>
              <a:t>Blue Ribbon Commission</a:t>
            </a:r>
            <a:endParaRPr lang="en-US" dirty="0"/>
          </a:p>
        </p:txBody>
      </p:sp>
      <p:sp>
        <p:nvSpPr>
          <p:cNvPr id="9" name="Content Placeholder 8"/>
          <p:cNvSpPr>
            <a:spLocks noGrp="1"/>
          </p:cNvSpPr>
          <p:nvPr>
            <p:ph idx="1"/>
          </p:nvPr>
        </p:nvSpPr>
        <p:spPr>
          <a:xfrm>
            <a:off x="457200" y="1896533"/>
            <a:ext cx="8229600" cy="4229630"/>
          </a:xfrm>
        </p:spPr>
        <p:txBody>
          <a:bodyPr/>
          <a:lstStyle/>
          <a:p>
            <a:r>
              <a:rPr lang="en-US" dirty="0" smtClean="0"/>
              <a:t>Purpose</a:t>
            </a:r>
          </a:p>
          <a:p>
            <a:r>
              <a:rPr lang="en-US" dirty="0" smtClean="0"/>
              <a:t>Process</a:t>
            </a:r>
          </a:p>
          <a:p>
            <a:r>
              <a:rPr lang="en-US" b="1" dirty="0" smtClean="0"/>
              <a:t>Principles / guidelines / goals</a:t>
            </a:r>
          </a:p>
          <a:p>
            <a:pPr lvl="1"/>
            <a:r>
              <a:rPr lang="en-US" b="1" dirty="0" smtClean="0"/>
              <a:t>Fairness				--  Simplicity and Compliance</a:t>
            </a:r>
          </a:p>
          <a:p>
            <a:pPr lvl="1"/>
            <a:r>
              <a:rPr lang="en-US" b="1" dirty="0" smtClean="0"/>
              <a:t>Competitiveness		--  Elasticity </a:t>
            </a:r>
          </a:p>
          <a:p>
            <a:pPr lvl="1"/>
            <a:r>
              <a:rPr lang="en-US" b="1" dirty="0" smtClean="0"/>
              <a:t>Adequacy</a:t>
            </a:r>
          </a:p>
          <a:p>
            <a:r>
              <a:rPr lang="en-US" dirty="0" smtClean="0"/>
              <a:t>Conversations</a:t>
            </a:r>
          </a:p>
          <a:p>
            <a:endParaRPr lang="en-US" dirty="0" smtClean="0"/>
          </a:p>
          <a:p>
            <a:endParaRPr lang="en-US" dirty="0" smtClean="0"/>
          </a:p>
        </p:txBody>
      </p:sp>
      <p:sp>
        <p:nvSpPr>
          <p:cNvPr id="9222"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pic>
        <p:nvPicPr>
          <p:cNvPr id="10" name="Picture 9" descr="commpage.png"/>
          <p:cNvPicPr>
            <a:picLocks noChangeAspect="1"/>
          </p:cNvPicPr>
          <p:nvPr/>
        </p:nvPicPr>
        <p:blipFill>
          <a:blip r:embed="rId3"/>
          <a:stretch>
            <a:fillRect/>
          </a:stretch>
        </p:blipFill>
        <p:spPr>
          <a:xfrm>
            <a:off x="457200" y="317500"/>
            <a:ext cx="8229600" cy="13515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727C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642100"/>
            <a:ext cx="9144000" cy="215900"/>
          </a:xfrm>
          <a:prstGeom prst="rect">
            <a:avLst/>
          </a:prstGeom>
          <a:solidFill>
            <a:srgbClr val="0334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a:xfrm>
            <a:off x="457200" y="215899"/>
            <a:ext cx="8229600" cy="1103313"/>
          </a:xfrm>
        </p:spPr>
        <p:txBody>
          <a:bodyPr rtlCol="0">
            <a:normAutofit fontScale="90000"/>
          </a:bodyPr>
          <a:lstStyle/>
          <a:p>
            <a:pPr eaLnBrk="1" fontAlgn="auto" hangingPunct="1">
              <a:spcAft>
                <a:spcPts val="0"/>
              </a:spcAft>
              <a:defRPr/>
            </a:pPr>
            <a:r>
              <a:rPr lang="en-US" sz="4000" dirty="0" smtClean="0">
                <a:ln>
                  <a:solidFill>
                    <a:schemeClr val="tx2"/>
                  </a:solidFill>
                </a:ln>
                <a:solidFill>
                  <a:srgbClr val="000000"/>
                </a:solidFill>
              </a:rPr>
              <a:t>The Blue Ribbon Commission is having some key conversations…</a:t>
            </a:r>
            <a:endParaRPr lang="en-US" sz="4000" dirty="0">
              <a:ln>
                <a:solidFill>
                  <a:schemeClr val="tx2"/>
                </a:solidFill>
              </a:ln>
              <a:solidFill>
                <a:srgbClr val="000000"/>
              </a:solidFill>
            </a:endParaRPr>
          </a:p>
        </p:txBody>
      </p:sp>
      <p:graphicFrame>
        <p:nvGraphicFramePr>
          <p:cNvPr id="10" name="Content Placeholder 3"/>
          <p:cNvGraphicFramePr>
            <a:graphicFrameLocks noGrp="1"/>
          </p:cNvGraphicFramePr>
          <p:nvPr>
            <p:ph sz="half" idx="1"/>
          </p:nvPr>
        </p:nvGraphicFramePr>
        <p:xfrm>
          <a:off x="1" y="1485900"/>
          <a:ext cx="8940800" cy="515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5366"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727C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642100"/>
            <a:ext cx="9144000" cy="215900"/>
          </a:xfrm>
          <a:prstGeom prst="rect">
            <a:avLst/>
          </a:prstGeom>
          <a:solidFill>
            <a:srgbClr val="0334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a:xfrm>
            <a:off x="457200" y="215900"/>
            <a:ext cx="8229600" cy="1106487"/>
          </a:xfrm>
        </p:spPr>
        <p:txBody>
          <a:bodyPr rtlCol="0">
            <a:normAutofit fontScale="90000"/>
          </a:bodyPr>
          <a:lstStyle/>
          <a:p>
            <a:pPr eaLnBrk="1" fontAlgn="auto" hangingPunct="1">
              <a:spcAft>
                <a:spcPts val="0"/>
              </a:spcAft>
              <a:defRPr/>
            </a:pPr>
            <a:r>
              <a:rPr lang="en-US" sz="4000" dirty="0" smtClean="0">
                <a:ln>
                  <a:solidFill>
                    <a:schemeClr val="tx2"/>
                  </a:solidFill>
                </a:ln>
                <a:solidFill>
                  <a:srgbClr val="000000"/>
                </a:solidFill>
              </a:rPr>
              <a:t>But these important conversations are missing…</a:t>
            </a:r>
            <a:endParaRPr lang="en-US" sz="4000" dirty="0">
              <a:ln>
                <a:solidFill>
                  <a:schemeClr val="tx2"/>
                </a:solidFill>
              </a:ln>
              <a:solidFill>
                <a:srgbClr val="000000"/>
              </a:solidFill>
            </a:endParaRPr>
          </a:p>
        </p:txBody>
      </p:sp>
      <p:graphicFrame>
        <p:nvGraphicFramePr>
          <p:cNvPr id="10" name="Content Placeholder 3"/>
          <p:cNvGraphicFramePr>
            <a:graphicFrameLocks noGrp="1"/>
          </p:cNvGraphicFramePr>
          <p:nvPr>
            <p:ph sz="half" idx="1"/>
          </p:nvPr>
        </p:nvGraphicFramePr>
        <p:xfrm>
          <a:off x="0" y="1320800"/>
          <a:ext cx="9144000" cy="515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1320800"/>
            <a:ext cx="9144000" cy="1587"/>
          </a:xfrm>
          <a:prstGeom prst="line">
            <a:avLst/>
          </a:prstGeom>
          <a:ln>
            <a:solidFill>
              <a:srgbClr val="28599E"/>
            </a:solidFill>
          </a:ln>
          <a:effectLst/>
        </p:spPr>
        <p:style>
          <a:lnRef idx="2">
            <a:schemeClr val="accent1"/>
          </a:lnRef>
          <a:fillRef idx="0">
            <a:schemeClr val="accent1"/>
          </a:fillRef>
          <a:effectRef idx="1">
            <a:schemeClr val="accent1"/>
          </a:effectRef>
          <a:fontRef idx="minor">
            <a:schemeClr val="tx1"/>
          </a:fontRef>
        </p:style>
      </p:cxnSp>
      <p:sp>
        <p:nvSpPr>
          <p:cNvPr id="15366"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a:r>
            <a:r>
              <a:rPr lang="en-US" b="1" dirty="0" smtClean="0"/>
              <a:t>our </a:t>
            </a:r>
            <a:r>
              <a:rPr lang="en-US" dirty="0" smtClean="0"/>
              <a:t>role?</a:t>
            </a:r>
            <a:endParaRPr lang="en-US" dirty="0"/>
          </a:p>
        </p:txBody>
      </p:sp>
      <p:pic>
        <p:nvPicPr>
          <p:cNvPr id="6" name="Content Placeholder 5" descr="vase.jpg"/>
          <p:cNvPicPr>
            <a:picLocks noGrp="1" noChangeAspect="1"/>
          </p:cNvPicPr>
          <p:nvPr>
            <p:ph sz="half" idx="1"/>
          </p:nvPr>
        </p:nvPicPr>
        <p:blipFill>
          <a:blip r:embed="rId3"/>
          <a:srcRect l="-13029" r="-13029"/>
          <a:stretch>
            <a:fillRect/>
          </a:stretch>
        </p:blipFill>
        <p:spPr/>
      </p:pic>
      <p:sp>
        <p:nvSpPr>
          <p:cNvPr id="7" name="Content Placeholder 6"/>
          <p:cNvSpPr>
            <a:spLocks noGrp="1"/>
          </p:cNvSpPr>
          <p:nvPr>
            <p:ph sz="half" idx="2"/>
          </p:nvPr>
        </p:nvSpPr>
        <p:spPr>
          <a:xfrm>
            <a:off x="4648200" y="1600200"/>
            <a:ext cx="4258733" cy="4525963"/>
          </a:xfrm>
        </p:spPr>
        <p:txBody>
          <a:bodyPr>
            <a:normAutofit/>
          </a:bodyPr>
          <a:lstStyle/>
          <a:p>
            <a:pPr>
              <a:buNone/>
            </a:pPr>
            <a:r>
              <a:rPr lang="en-US" dirty="0" smtClean="0"/>
              <a:t>Some things to lift up:</a:t>
            </a:r>
          </a:p>
          <a:p>
            <a:pPr marL="514350" indent="-514350">
              <a:buFont typeface="+mj-lt"/>
              <a:buAutoNum type="arabicPeriod"/>
            </a:pPr>
            <a:r>
              <a:rPr lang="en-US" dirty="0" smtClean="0"/>
              <a:t>Support for a fair structure, where everyone pays their fair share.</a:t>
            </a:r>
          </a:p>
          <a:p>
            <a:pPr marL="514350" indent="-514350">
              <a:buFont typeface="+mj-lt"/>
              <a:buAutoNum type="arabicPeriod"/>
            </a:pPr>
            <a:r>
              <a:rPr lang="en-US" dirty="0" smtClean="0"/>
              <a:t>Support for adequacy.</a:t>
            </a:r>
          </a:p>
          <a:p>
            <a:pPr marL="514350" indent="-514350">
              <a:buFont typeface="+mj-lt"/>
              <a:buAutoNum type="arabicPeriod"/>
            </a:pPr>
            <a:r>
              <a:rPr lang="en-US" dirty="0" smtClean="0"/>
              <a:t>Competitiveness via fairness and adequacy.</a:t>
            </a:r>
          </a:p>
          <a:p>
            <a:pPr marL="514350" indent="-514350">
              <a:buFont typeface="+mj-lt"/>
              <a:buAutoNum type="arabicPeriod"/>
            </a:pPr>
            <a:r>
              <a:rPr lang="en-US" dirty="0" smtClean="0"/>
              <a:t>Specific policy solutions. </a:t>
            </a:r>
          </a:p>
          <a:p>
            <a:endParaRPr lang="en-US" dirty="0" smtClean="0"/>
          </a:p>
          <a:p>
            <a:endParaRPr lang="en-US" dirty="0"/>
          </a:p>
        </p:txBody>
      </p:sp>
      <p:sp>
        <p:nvSpPr>
          <p:cNvPr id="8" name="Rectangle 7"/>
          <p:cNvSpPr/>
          <p:nvPr/>
        </p:nvSpPr>
        <p:spPr>
          <a:xfrm>
            <a:off x="0" y="0"/>
            <a:ext cx="9144000" cy="2159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642100"/>
            <a:ext cx="9144000" cy="215900"/>
          </a:xfrm>
          <a:prstGeom prst="rect">
            <a:avLst/>
          </a:prstGeom>
          <a:solidFill>
            <a:srgbClr val="0334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4000" dirty="0" smtClean="0">
                <a:ln>
                  <a:solidFill>
                    <a:schemeClr val="tx2"/>
                  </a:solidFill>
                </a:ln>
                <a:solidFill>
                  <a:srgbClr val="033468"/>
                </a:solidFill>
              </a:rPr>
              <a:t>Policy solutions include…</a:t>
            </a:r>
            <a:endParaRPr lang="en-US" sz="4000" dirty="0">
              <a:ln>
                <a:solidFill>
                  <a:schemeClr val="tx2"/>
                </a:solidFill>
              </a:ln>
              <a:solidFill>
                <a:srgbClr val="033468"/>
              </a:solidFill>
            </a:endParaRPr>
          </a:p>
        </p:txBody>
      </p:sp>
      <p:graphicFrame>
        <p:nvGraphicFramePr>
          <p:cNvPr id="10" name="Content Placeholder 3"/>
          <p:cNvGraphicFramePr>
            <a:graphicFrameLocks noGrp="1"/>
          </p:cNvGraphicFramePr>
          <p:nvPr>
            <p:ph sz="half" idx="1"/>
          </p:nvPr>
        </p:nvGraphicFramePr>
        <p:xfrm>
          <a:off x="0" y="1320800"/>
          <a:ext cx="9144000" cy="515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1122363"/>
            <a:ext cx="9144000" cy="1587"/>
          </a:xfrm>
          <a:prstGeom prst="line">
            <a:avLst/>
          </a:prstGeom>
          <a:ln>
            <a:solidFill>
              <a:srgbClr val="28599E"/>
            </a:solidFill>
          </a:ln>
          <a:effectLst/>
        </p:spPr>
        <p:style>
          <a:lnRef idx="2">
            <a:schemeClr val="accent1"/>
          </a:lnRef>
          <a:fillRef idx="0">
            <a:schemeClr val="accent1"/>
          </a:fillRef>
          <a:effectRef idx="1">
            <a:schemeClr val="accent1"/>
          </a:effectRef>
          <a:fontRef idx="minor">
            <a:schemeClr val="tx1"/>
          </a:fontRef>
        </p:style>
      </p:cxnSp>
      <p:sp>
        <p:nvSpPr>
          <p:cNvPr id="15366"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pic>
        <p:nvPicPr>
          <p:cNvPr id="6" name="Content Placeholder 5" descr="vase.jpg"/>
          <p:cNvPicPr>
            <a:picLocks noGrp="1" noChangeAspect="1"/>
          </p:cNvPicPr>
          <p:nvPr>
            <p:ph sz="half" idx="1"/>
          </p:nvPr>
        </p:nvPicPr>
        <p:blipFill>
          <a:blip r:embed="rId3"/>
          <a:stretch>
            <a:fillRect/>
          </a:stretch>
        </p:blipFill>
        <p:spPr>
          <a:xfrm>
            <a:off x="457200" y="1862667"/>
            <a:ext cx="4038600" cy="3318169"/>
          </a:xfrm>
        </p:spPr>
      </p:pic>
      <p:sp>
        <p:nvSpPr>
          <p:cNvPr id="7" name="Content Placeholder 6"/>
          <p:cNvSpPr>
            <a:spLocks noGrp="1"/>
          </p:cNvSpPr>
          <p:nvPr>
            <p:ph sz="half" idx="2"/>
          </p:nvPr>
        </p:nvSpPr>
        <p:spPr/>
        <p:txBody>
          <a:bodyPr/>
          <a:lstStyle/>
          <a:p>
            <a:pPr marL="514350" indent="-514350">
              <a:buFont typeface="+mj-lt"/>
              <a:buAutoNum type="arabicPeriod"/>
            </a:pPr>
            <a:r>
              <a:rPr lang="en-US" dirty="0" smtClean="0"/>
              <a:t>A shared framework</a:t>
            </a:r>
          </a:p>
          <a:p>
            <a:pPr marL="514350" indent="-514350">
              <a:buFont typeface="+mj-lt"/>
              <a:buAutoNum type="arabicPeriod"/>
            </a:pPr>
            <a:r>
              <a:rPr lang="en-US" dirty="0" smtClean="0"/>
              <a:t>Opportunities to share it and ways to take action.</a:t>
            </a:r>
          </a:p>
          <a:p>
            <a:pPr marL="514350" indent="-514350">
              <a:buFont typeface="+mj-lt"/>
              <a:buAutoNum type="arabicPeriod"/>
            </a:pPr>
            <a:r>
              <a:rPr lang="en-US" dirty="0" smtClean="0"/>
              <a:t>Resources to learn more. </a:t>
            </a:r>
          </a:p>
          <a:p>
            <a:pPr marL="514350" indent="-514350">
              <a:buFont typeface="+mj-lt"/>
              <a:buAutoNum type="arabicPeriod"/>
            </a:pPr>
            <a:r>
              <a:rPr lang="en-US" dirty="0" smtClean="0"/>
              <a:t>An invitation to continuing to network with each other. </a:t>
            </a:r>
          </a:p>
          <a:p>
            <a:endParaRPr lang="en-US" dirty="0" smtClean="0"/>
          </a:p>
          <a:p>
            <a:endParaRPr lang="en-US" dirty="0"/>
          </a:p>
        </p:txBody>
      </p:sp>
      <p:sp>
        <p:nvSpPr>
          <p:cNvPr id="5" name="Rectangle 4"/>
          <p:cNvSpPr/>
          <p:nvPr/>
        </p:nvSpPr>
        <p:spPr>
          <a:xfrm>
            <a:off x="0" y="0"/>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Elements of</a:t>
            </a:r>
            <a:r>
              <a:rPr lang="en-US" sz="3100" dirty="0" smtClean="0"/>
              <a:t> our unified message </a:t>
            </a:r>
            <a:endParaRPr lang="en-US" sz="3100" dirty="0"/>
          </a:p>
        </p:txBody>
      </p:sp>
      <p:pic>
        <p:nvPicPr>
          <p:cNvPr id="5" name="Content Placeholder 4" descr="choirSinging_525x321px.jpg"/>
          <p:cNvPicPr>
            <a:picLocks noGrp="1" noChangeAspect="1"/>
          </p:cNvPicPr>
          <p:nvPr>
            <p:ph idx="1"/>
          </p:nvPr>
        </p:nvPicPr>
        <p:blipFill>
          <a:blip r:embed="rId3"/>
          <a:stretch>
            <a:fillRect/>
          </a:stretch>
        </p:blipFill>
        <p:spPr>
          <a:xfrm>
            <a:off x="3899426" y="273050"/>
            <a:ext cx="4462998" cy="5853113"/>
          </a:xfrm>
        </p:spPr>
      </p:pic>
      <p:sp>
        <p:nvSpPr>
          <p:cNvPr id="4" name="Text Placeholder 3"/>
          <p:cNvSpPr>
            <a:spLocks noGrp="1"/>
          </p:cNvSpPr>
          <p:nvPr>
            <p:ph type="body" sz="half" idx="2"/>
          </p:nvPr>
        </p:nvSpPr>
        <p:spPr/>
        <p:txBody>
          <a:bodyPr>
            <a:normAutofit/>
          </a:bodyPr>
          <a:lstStyle/>
          <a:p>
            <a:pPr>
              <a:buFont typeface="Arial"/>
              <a:buChar char="•"/>
            </a:pPr>
            <a:r>
              <a:rPr lang="en-US" sz="3100" dirty="0" smtClean="0"/>
              <a:t>  Personal</a:t>
            </a:r>
          </a:p>
          <a:p>
            <a:pPr>
              <a:buFont typeface="Arial"/>
              <a:buChar char="•"/>
            </a:pPr>
            <a:r>
              <a:rPr lang="en-US" sz="3100" dirty="0" smtClean="0"/>
              <a:t>  Grounded in the Commission’s own guidelines</a:t>
            </a:r>
          </a:p>
          <a:p>
            <a:pPr>
              <a:buFont typeface="Arial"/>
              <a:buChar char="•"/>
            </a:pPr>
            <a:r>
              <a:rPr lang="en-US" sz="3100" dirty="0" smtClean="0"/>
              <a:t>  Solution-oriented</a:t>
            </a:r>
          </a:p>
          <a:p>
            <a:pPr>
              <a:buFont typeface="Arial"/>
              <a:buChar char="•"/>
            </a:pPr>
            <a:r>
              <a:rPr lang="en-US" sz="3100" dirty="0" smtClean="0"/>
              <a:t>  Echoed by others/Echoing others</a:t>
            </a:r>
          </a:p>
          <a:p>
            <a:endParaRPr lang="en-US" dirty="0"/>
          </a:p>
        </p:txBody>
      </p:sp>
      <p:sp>
        <p:nvSpPr>
          <p:cNvPr id="6" name="Rectangle 5"/>
          <p:cNvSpPr/>
          <p:nvPr/>
        </p:nvSpPr>
        <p:spPr>
          <a:xfrm>
            <a:off x="0" y="0"/>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a:t>
            </a:r>
            <a:endParaRPr lang="en-US" dirty="0"/>
          </a:p>
        </p:txBody>
      </p:sp>
      <p:sp>
        <p:nvSpPr>
          <p:cNvPr id="3" name="Content Placeholder 2"/>
          <p:cNvSpPr>
            <a:spLocks noGrp="1"/>
          </p:cNvSpPr>
          <p:nvPr>
            <p:ph idx="1"/>
          </p:nvPr>
        </p:nvSpPr>
        <p:spPr/>
        <p:txBody>
          <a:bodyPr>
            <a:normAutofit lnSpcReduction="10000"/>
          </a:bodyPr>
          <a:lstStyle/>
          <a:p>
            <a:pPr>
              <a:buClr>
                <a:schemeClr val="accent4"/>
              </a:buClr>
              <a:buFont typeface="Wingdings" charset="2"/>
              <a:buChar char="Ø"/>
            </a:pPr>
            <a:r>
              <a:rPr lang="en-US" sz="3800" dirty="0" smtClean="0"/>
              <a:t> Who We Are and Why We Care</a:t>
            </a:r>
          </a:p>
          <a:p>
            <a:pPr>
              <a:buClr>
                <a:schemeClr val="tx2"/>
              </a:buClr>
              <a:buFont typeface="Wingdings" charset="2"/>
              <a:buChar char="Ø"/>
            </a:pPr>
            <a:r>
              <a:rPr lang="en-US" sz="3800" dirty="0" smtClean="0"/>
              <a:t> Overview: Kentucky’s Tax and Budget Landscape</a:t>
            </a:r>
          </a:p>
          <a:p>
            <a:pPr>
              <a:buClr>
                <a:schemeClr val="accent1"/>
              </a:buClr>
              <a:buFont typeface="Wingdings" charset="2"/>
              <a:buChar char="Ø"/>
            </a:pPr>
            <a:r>
              <a:rPr lang="en-US" sz="3800" dirty="0" smtClean="0"/>
              <a:t> Opportunity: the Blue Ribbon Commission</a:t>
            </a:r>
          </a:p>
          <a:p>
            <a:pPr>
              <a:buClr>
                <a:schemeClr val="accent3"/>
              </a:buClr>
              <a:buFont typeface="Wingdings" charset="2"/>
              <a:buChar char="Ø"/>
            </a:pPr>
            <a:r>
              <a:rPr lang="en-US" sz="3800" dirty="0" smtClean="0"/>
              <a:t> A Framework</a:t>
            </a:r>
          </a:p>
          <a:p>
            <a:pPr>
              <a:buClr>
                <a:schemeClr val="accent3"/>
              </a:buClr>
              <a:buFont typeface="Wingdings" charset="2"/>
              <a:buChar char="Ø"/>
            </a:pPr>
            <a:r>
              <a:rPr lang="en-US" sz="3800" dirty="0" smtClean="0"/>
              <a:t> Our Role: Ways to Take Action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rame.jpg"/>
          <p:cNvPicPr>
            <a:picLocks noChangeAspect="1"/>
          </p:cNvPicPr>
          <p:nvPr/>
        </p:nvPicPr>
        <p:blipFill>
          <a:blip r:embed="rId3"/>
          <a:stretch>
            <a:fillRect/>
          </a:stretch>
        </p:blipFill>
        <p:spPr>
          <a:xfrm>
            <a:off x="0" y="0"/>
            <a:ext cx="9144000" cy="6924040"/>
          </a:xfrm>
          <a:prstGeom prst="rect">
            <a:avLst/>
          </a:prstGeom>
        </p:spPr>
      </p:pic>
      <p:sp>
        <p:nvSpPr>
          <p:cNvPr id="2" name="Title 1"/>
          <p:cNvSpPr>
            <a:spLocks noGrp="1"/>
          </p:cNvSpPr>
          <p:nvPr>
            <p:ph type="title"/>
          </p:nvPr>
        </p:nvSpPr>
        <p:spPr/>
        <p:txBody>
          <a:bodyPr/>
          <a:lstStyle/>
          <a:p>
            <a:r>
              <a:rPr lang="en-US" b="1" dirty="0" smtClean="0"/>
              <a:t>A Possible Framework</a:t>
            </a:r>
            <a:r>
              <a:rPr lang="en-US" dirty="0" smtClean="0"/>
              <a:t> </a:t>
            </a:r>
            <a:endParaRPr lang="en-US" dirty="0"/>
          </a:p>
        </p:txBody>
      </p:sp>
      <p:sp>
        <p:nvSpPr>
          <p:cNvPr id="3" name="Content Placeholder 2"/>
          <p:cNvSpPr>
            <a:spLocks noGrp="1"/>
          </p:cNvSpPr>
          <p:nvPr>
            <p:ph idx="1"/>
          </p:nvPr>
        </p:nvSpPr>
        <p:spPr>
          <a:xfrm>
            <a:off x="457200" y="1417638"/>
            <a:ext cx="8229600" cy="4949295"/>
          </a:xfrm>
        </p:spPr>
        <p:txBody>
          <a:bodyPr>
            <a:normAutofit/>
          </a:bodyPr>
          <a:lstStyle/>
          <a:p>
            <a:pPr>
              <a:buNone/>
            </a:pPr>
            <a:r>
              <a:rPr lang="en-US" dirty="0" smtClean="0"/>
              <a:t>I.  The essentials: Who you are and the Kentucky you want to see. </a:t>
            </a:r>
          </a:p>
          <a:p>
            <a:pPr>
              <a:buNone/>
            </a:pPr>
            <a:endParaRPr lang="en-US" dirty="0" smtClean="0"/>
          </a:p>
          <a:p>
            <a:pPr>
              <a:buNone/>
            </a:pPr>
            <a:r>
              <a:rPr lang="en-US" dirty="0" smtClean="0"/>
              <a:t>II.  The tax- and revenue-related obstacles standing in our way</a:t>
            </a:r>
          </a:p>
          <a:p>
            <a:pPr>
              <a:buNone/>
            </a:pPr>
            <a:endParaRPr lang="en-US" dirty="0" smtClean="0"/>
          </a:p>
          <a:p>
            <a:pPr>
              <a:buNone/>
            </a:pPr>
            <a:r>
              <a:rPr lang="en-US" dirty="0" smtClean="0"/>
              <a:t>III.  Good solutions</a:t>
            </a:r>
          </a:p>
          <a:p>
            <a:endParaRPr lang="en-US" dirty="0" smtClean="0"/>
          </a:p>
          <a:p>
            <a:endParaRPr lang="en-US" dirty="0" smtClean="0"/>
          </a:p>
          <a:p>
            <a:endParaRPr lang="en-US" dirty="0" smtClean="0"/>
          </a:p>
          <a:p>
            <a:endParaRPr lang="en-US" dirty="0"/>
          </a:p>
        </p:txBody>
      </p:sp>
      <p:sp>
        <p:nvSpPr>
          <p:cNvPr id="9" name="Rectangle 8"/>
          <p:cNvSpPr/>
          <p:nvPr/>
        </p:nvSpPr>
        <p:spPr>
          <a:xfrm>
            <a:off x="0" y="58738"/>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rame.jpg"/>
          <p:cNvPicPr>
            <a:picLocks noChangeAspect="1"/>
          </p:cNvPicPr>
          <p:nvPr/>
        </p:nvPicPr>
        <p:blipFill>
          <a:blip r:embed="rId3"/>
          <a:stretch>
            <a:fillRect/>
          </a:stretch>
        </p:blipFill>
        <p:spPr>
          <a:xfrm>
            <a:off x="0" y="-228600"/>
            <a:ext cx="9144000" cy="7152640"/>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  The essentials</a:t>
            </a:r>
            <a:br>
              <a:rPr lang="en-US" dirty="0" smtClean="0"/>
            </a:br>
            <a:endParaRPr lang="en-US" dirty="0"/>
          </a:p>
        </p:txBody>
      </p:sp>
      <p:sp>
        <p:nvSpPr>
          <p:cNvPr id="3" name="Rectangle 2"/>
          <p:cNvSpPr/>
          <p:nvPr/>
        </p:nvSpPr>
        <p:spPr>
          <a:xfrm>
            <a:off x="762000" y="1710270"/>
            <a:ext cx="7670800" cy="3000821"/>
          </a:xfrm>
          <a:prstGeom prst="rect">
            <a:avLst/>
          </a:prstGeom>
        </p:spPr>
        <p:txBody>
          <a:bodyPr wrap="square">
            <a:spAutoFit/>
          </a:bodyPr>
          <a:lstStyle/>
          <a:p>
            <a:pPr>
              <a:buFont typeface="Arial"/>
              <a:buChar char="•"/>
            </a:pPr>
            <a:r>
              <a:rPr lang="en-US" sz="2700" dirty="0" smtClean="0"/>
              <a:t>  I am _____.</a:t>
            </a:r>
          </a:p>
          <a:p>
            <a:pPr>
              <a:buFont typeface="Arial"/>
              <a:buChar char="•"/>
            </a:pPr>
            <a:endParaRPr lang="en-US" sz="2700" dirty="0" smtClean="0"/>
          </a:p>
          <a:p>
            <a:pPr>
              <a:buFont typeface="Arial"/>
              <a:buChar char="•"/>
            </a:pPr>
            <a:r>
              <a:rPr lang="en-US" sz="2700" dirty="0" smtClean="0"/>
              <a:t>  I want to see ____.</a:t>
            </a:r>
          </a:p>
          <a:p>
            <a:endParaRPr lang="en-US" sz="2700" dirty="0" smtClean="0"/>
          </a:p>
          <a:p>
            <a:pPr>
              <a:buFont typeface="Arial"/>
              <a:buChar char="•"/>
            </a:pPr>
            <a:r>
              <a:rPr lang="en-US" sz="2700" dirty="0" smtClean="0"/>
              <a:t>  “I’m another Kentuckian for raising revenue, and for everyone paying their fair share toward making Kentucky a great place to live and work." </a:t>
            </a:r>
            <a:endParaRPr lang="en-US" sz="2700" dirty="0"/>
          </a:p>
        </p:txBody>
      </p:sp>
      <p:sp>
        <p:nvSpPr>
          <p:cNvPr id="5" name="Rectangle 4"/>
          <p:cNvSpPr/>
          <p:nvPr/>
        </p:nvSpPr>
        <p:spPr>
          <a:xfrm>
            <a:off x="0" y="58738"/>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rame.jpg"/>
          <p:cNvPicPr>
            <a:picLocks noChangeAspect="1"/>
          </p:cNvPicPr>
          <p:nvPr/>
        </p:nvPicPr>
        <p:blipFill>
          <a:blip r:embed="rId3"/>
          <a:stretch>
            <a:fillRect/>
          </a:stretch>
        </p:blipFill>
        <p:spPr>
          <a:xfrm>
            <a:off x="0" y="-228600"/>
            <a:ext cx="9144000" cy="7152640"/>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II.  What’s in the way</a:t>
            </a:r>
            <a:br>
              <a:rPr lang="en-US" dirty="0" smtClean="0"/>
            </a:br>
            <a:endParaRPr lang="en-US" dirty="0"/>
          </a:p>
        </p:txBody>
      </p:sp>
      <p:sp>
        <p:nvSpPr>
          <p:cNvPr id="3" name="Rectangle 2"/>
          <p:cNvSpPr/>
          <p:nvPr/>
        </p:nvSpPr>
        <p:spPr>
          <a:xfrm>
            <a:off x="762000" y="1710271"/>
            <a:ext cx="7670800" cy="4770536"/>
          </a:xfrm>
          <a:prstGeom prst="rect">
            <a:avLst/>
          </a:prstGeom>
        </p:spPr>
        <p:txBody>
          <a:bodyPr wrap="square">
            <a:spAutoFit/>
          </a:bodyPr>
          <a:lstStyle/>
          <a:p>
            <a:pPr>
              <a:buFont typeface="Arial"/>
              <a:buChar char="•"/>
            </a:pPr>
            <a:r>
              <a:rPr lang="en-US" sz="1900" b="1" dirty="0" smtClean="0"/>
              <a:t>  Lack of fairness.</a:t>
            </a:r>
          </a:p>
          <a:p>
            <a:r>
              <a:rPr lang="en-US" sz="1900" dirty="0" smtClean="0"/>
              <a:t>Our current taxes are </a:t>
            </a:r>
            <a:r>
              <a:rPr lang="en-US" sz="1900" b="1" dirty="0" smtClean="0"/>
              <a:t>not fair</a:t>
            </a:r>
            <a:r>
              <a:rPr lang="en-US" sz="1900" dirty="0" smtClean="0"/>
              <a:t> because low- and middle-income Kentuckians pay about 11% of their income in state and local taxes, while the wealthiest pay about 6%. This isn’t fair.</a:t>
            </a:r>
          </a:p>
          <a:p>
            <a:endParaRPr lang="en-US" sz="1900" dirty="0" smtClean="0"/>
          </a:p>
          <a:p>
            <a:r>
              <a:rPr lang="en-US" sz="1900" dirty="0" smtClean="0"/>
              <a:t>And/ or</a:t>
            </a:r>
          </a:p>
          <a:p>
            <a:pPr>
              <a:buFont typeface="Arial"/>
              <a:buChar char="•"/>
            </a:pPr>
            <a:r>
              <a:rPr lang="en-US" sz="1900" b="1" dirty="0" smtClean="0"/>
              <a:t>  Lack of adequate revenue. </a:t>
            </a:r>
          </a:p>
          <a:p>
            <a:r>
              <a:rPr lang="en-US" sz="1900" dirty="0" smtClean="0"/>
              <a:t>Our current tax structure is </a:t>
            </a:r>
            <a:r>
              <a:rPr lang="en-US" sz="1900" b="1" dirty="0" smtClean="0"/>
              <a:t>inadequate</a:t>
            </a:r>
            <a:r>
              <a:rPr lang="en-US" sz="1900" dirty="0" smtClean="0"/>
              <a:t>.  [Reference some of the budget cuts that are impacting your community.]</a:t>
            </a:r>
          </a:p>
          <a:p>
            <a:endParaRPr lang="en-US" sz="1900" dirty="0" smtClean="0"/>
          </a:p>
          <a:p>
            <a:r>
              <a:rPr lang="en-US" sz="1900" dirty="0" smtClean="0"/>
              <a:t>And/ or</a:t>
            </a:r>
          </a:p>
          <a:p>
            <a:pPr>
              <a:buFont typeface="Arial"/>
              <a:buChar char="•"/>
            </a:pPr>
            <a:r>
              <a:rPr lang="en-US" sz="1900" b="1" dirty="0" smtClean="0"/>
              <a:t>  Lack of investments to support good jobs and help KY stay competitive.</a:t>
            </a:r>
          </a:p>
          <a:p>
            <a:r>
              <a:rPr lang="en-US" sz="1900" dirty="0" smtClean="0"/>
              <a:t>We can be a more </a:t>
            </a:r>
            <a:r>
              <a:rPr lang="en-US" sz="1900" b="1" dirty="0" smtClean="0"/>
              <a:t>competitive</a:t>
            </a:r>
            <a:r>
              <a:rPr lang="en-US" sz="1900" dirty="0" smtClean="0"/>
              <a:t> state for good jobs if we invested more in our people, and stopped cutting budgets and public sector jobs.</a:t>
            </a:r>
            <a:endParaRPr lang="en-US" sz="1900" dirty="0"/>
          </a:p>
        </p:txBody>
      </p:sp>
      <p:sp>
        <p:nvSpPr>
          <p:cNvPr id="5" name="Rectangle 4"/>
          <p:cNvSpPr/>
          <p:nvPr/>
        </p:nvSpPr>
        <p:spPr>
          <a:xfrm>
            <a:off x="0" y="58738"/>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rame.jpg"/>
          <p:cNvPicPr>
            <a:picLocks noChangeAspect="1"/>
          </p:cNvPicPr>
          <p:nvPr/>
        </p:nvPicPr>
        <p:blipFill>
          <a:blip r:embed="rId3"/>
          <a:stretch>
            <a:fillRect/>
          </a:stretch>
        </p:blipFill>
        <p:spPr>
          <a:xfrm>
            <a:off x="0" y="-228600"/>
            <a:ext cx="9144000" cy="7152640"/>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III.  Good solutions</a:t>
            </a:r>
            <a:br>
              <a:rPr lang="en-US" dirty="0" smtClean="0"/>
            </a:br>
            <a:endParaRPr lang="en-US" dirty="0"/>
          </a:p>
        </p:txBody>
      </p:sp>
      <p:sp>
        <p:nvSpPr>
          <p:cNvPr id="3" name="Rectangle 2"/>
          <p:cNvSpPr/>
          <p:nvPr/>
        </p:nvSpPr>
        <p:spPr>
          <a:xfrm>
            <a:off x="762000" y="1710272"/>
            <a:ext cx="7924800" cy="4893647"/>
          </a:xfrm>
          <a:prstGeom prst="rect">
            <a:avLst/>
          </a:prstGeom>
        </p:spPr>
        <p:txBody>
          <a:bodyPr wrap="square">
            <a:spAutoFit/>
          </a:bodyPr>
          <a:lstStyle/>
          <a:p>
            <a:endParaRPr lang="en-US" sz="2400" dirty="0" smtClean="0"/>
          </a:p>
          <a:p>
            <a:pPr>
              <a:buFont typeface="Arial"/>
              <a:buChar char="•"/>
            </a:pPr>
            <a:r>
              <a:rPr lang="en-US" sz="2400" dirty="0" smtClean="0"/>
              <a:t>  Good solutions include: </a:t>
            </a:r>
          </a:p>
          <a:p>
            <a:pPr lvl="1"/>
            <a:r>
              <a:rPr lang="en-US" sz="2400" dirty="0" smtClean="0"/>
              <a:t>1) A more progressive income tax, with a state EITC, to ensure that we're all paying our fair share. </a:t>
            </a:r>
          </a:p>
          <a:p>
            <a:pPr lvl="1"/>
            <a:r>
              <a:rPr lang="en-US" sz="2400" dirty="0" smtClean="0"/>
              <a:t>	</a:t>
            </a:r>
          </a:p>
          <a:p>
            <a:pPr lvl="1"/>
            <a:r>
              <a:rPr lang="en-US" sz="2400" dirty="0" smtClean="0"/>
              <a:t>2) Taxing the same luxury services that our surrounding states tax. </a:t>
            </a:r>
          </a:p>
          <a:p>
            <a:pPr lvl="1"/>
            <a:endParaRPr lang="en-US" sz="2400" dirty="0" smtClean="0"/>
          </a:p>
          <a:p>
            <a:pPr lvl="1"/>
            <a:r>
              <a:rPr lang="en-US" sz="2400" dirty="0" smtClean="0"/>
              <a:t>3) Closing corporate tax loopholes.</a:t>
            </a:r>
          </a:p>
          <a:p>
            <a:endParaRPr lang="en-US" sz="2400" dirty="0" smtClean="0"/>
          </a:p>
          <a:p>
            <a:pPr>
              <a:buFont typeface="Arial"/>
              <a:buChar char="•"/>
            </a:pPr>
            <a:r>
              <a:rPr lang="en-US" sz="2400" dirty="0" smtClean="0"/>
              <a:t> Good tax reforms must raise revenue, be fair to lower- and moderate-income Kentuckians, and allow sustainable investments in Kentucky’s future. Thank you.</a:t>
            </a:r>
          </a:p>
        </p:txBody>
      </p:sp>
      <p:sp>
        <p:nvSpPr>
          <p:cNvPr id="5" name="Rectangle 4"/>
          <p:cNvSpPr/>
          <p:nvPr/>
        </p:nvSpPr>
        <p:spPr>
          <a:xfrm>
            <a:off x="0" y="58738"/>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rame.jpg"/>
          <p:cNvPicPr>
            <a:picLocks noChangeAspect="1"/>
          </p:cNvPicPr>
          <p:nvPr/>
        </p:nvPicPr>
        <p:blipFill>
          <a:blip r:embed="rId3"/>
          <a:stretch>
            <a:fillRect/>
          </a:stretch>
        </p:blipFill>
        <p:spPr>
          <a:xfrm>
            <a:off x="0" y="0"/>
            <a:ext cx="9144000" cy="6924040"/>
          </a:xfrm>
          <a:prstGeom prst="rect">
            <a:avLst/>
          </a:prstGeom>
        </p:spPr>
      </p:pic>
      <p:sp>
        <p:nvSpPr>
          <p:cNvPr id="2" name="Title 1"/>
          <p:cNvSpPr>
            <a:spLocks noGrp="1"/>
          </p:cNvSpPr>
          <p:nvPr>
            <p:ph type="title"/>
          </p:nvPr>
        </p:nvSpPr>
        <p:spPr/>
        <p:txBody>
          <a:bodyPr/>
          <a:lstStyle/>
          <a:p>
            <a:r>
              <a:rPr lang="en-US" dirty="0" smtClean="0"/>
              <a:t>A Possible Framework </a:t>
            </a:r>
            <a:endParaRPr lang="en-US" dirty="0"/>
          </a:p>
        </p:txBody>
      </p:sp>
      <p:sp>
        <p:nvSpPr>
          <p:cNvPr id="3" name="Content Placeholder 2"/>
          <p:cNvSpPr>
            <a:spLocks noGrp="1"/>
          </p:cNvSpPr>
          <p:nvPr>
            <p:ph idx="1"/>
          </p:nvPr>
        </p:nvSpPr>
        <p:spPr>
          <a:xfrm>
            <a:off x="457200" y="1417638"/>
            <a:ext cx="8229600" cy="4949295"/>
          </a:xfrm>
        </p:spPr>
        <p:txBody>
          <a:bodyPr>
            <a:normAutofit/>
          </a:bodyPr>
          <a:lstStyle/>
          <a:p>
            <a:pPr>
              <a:buNone/>
            </a:pPr>
            <a:r>
              <a:rPr lang="en-US" dirty="0" smtClean="0"/>
              <a:t>I.  The essentials: Who you are and the Kentucky you want to see. </a:t>
            </a:r>
          </a:p>
          <a:p>
            <a:pPr>
              <a:buNone/>
            </a:pPr>
            <a:endParaRPr lang="en-US" dirty="0" smtClean="0"/>
          </a:p>
          <a:p>
            <a:pPr>
              <a:buNone/>
            </a:pPr>
            <a:r>
              <a:rPr lang="en-US" dirty="0" smtClean="0"/>
              <a:t>II.  The tax- and revenue-related obstacles standing in our way</a:t>
            </a:r>
          </a:p>
          <a:p>
            <a:pPr>
              <a:buNone/>
            </a:pPr>
            <a:endParaRPr lang="en-US" dirty="0" smtClean="0"/>
          </a:p>
          <a:p>
            <a:pPr>
              <a:buNone/>
            </a:pPr>
            <a:r>
              <a:rPr lang="en-US" dirty="0" smtClean="0"/>
              <a:t>III.  </a:t>
            </a:r>
            <a:r>
              <a:rPr lang="en-US" smtClean="0"/>
              <a:t>Good solutions</a:t>
            </a:r>
          </a:p>
          <a:p>
            <a:endParaRPr lang="en-US" dirty="0" smtClean="0"/>
          </a:p>
          <a:p>
            <a:endParaRPr lang="en-US" dirty="0" smtClean="0"/>
          </a:p>
          <a:p>
            <a:endParaRPr lang="en-US" dirty="0" smtClean="0"/>
          </a:p>
          <a:p>
            <a:endParaRPr lang="en-US" dirty="0"/>
          </a:p>
        </p:txBody>
      </p:sp>
      <p:sp>
        <p:nvSpPr>
          <p:cNvPr id="9" name="Rectangle 8"/>
          <p:cNvSpPr/>
          <p:nvPr/>
        </p:nvSpPr>
        <p:spPr>
          <a:xfrm>
            <a:off x="0" y="58738"/>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Take Action: Come to the Meetings!</a:t>
            </a:r>
            <a:endParaRPr lang="en-US" dirty="0"/>
          </a:p>
        </p:txBody>
      </p:sp>
      <p:sp>
        <p:nvSpPr>
          <p:cNvPr id="3" name="Content Placeholder 2"/>
          <p:cNvSpPr>
            <a:spLocks noGrp="1"/>
          </p:cNvSpPr>
          <p:nvPr>
            <p:ph sz="half" idx="1"/>
          </p:nvPr>
        </p:nvSpPr>
        <p:spPr/>
        <p:txBody>
          <a:bodyPr>
            <a:normAutofit fontScale="70000" lnSpcReduction="20000"/>
          </a:bodyPr>
          <a:lstStyle/>
          <a:p>
            <a:pPr lvl="0"/>
            <a:r>
              <a:rPr lang="en-US" dirty="0" smtClean="0"/>
              <a:t>Tuesday, May 29, 6 p.m., Paducah</a:t>
            </a:r>
          </a:p>
          <a:p>
            <a:pPr lvl="0"/>
            <a:r>
              <a:rPr lang="en-US" sz="5571" dirty="0" smtClean="0"/>
              <a:t>Tuesday June 19, 6 p.m., Bowling Green</a:t>
            </a:r>
          </a:p>
          <a:p>
            <a:pPr lvl="0"/>
            <a:r>
              <a:rPr lang="en-US" sz="5571" dirty="0" smtClean="0"/>
              <a:t>Tuesday July 10, 6 p.m., Louisville</a:t>
            </a:r>
          </a:p>
          <a:p>
            <a:pPr lvl="0"/>
            <a:r>
              <a:rPr lang="en-US" dirty="0" smtClean="0"/>
              <a:t>Tuesday July 24, 6 p.m., Covington</a:t>
            </a:r>
          </a:p>
          <a:p>
            <a:pPr lvl="0"/>
            <a:r>
              <a:rPr lang="en-US" dirty="0" smtClean="0"/>
              <a:t>Tuesday Aug 7, 6 p.m., Prestonsburg</a:t>
            </a:r>
          </a:p>
          <a:p>
            <a:pPr lvl="0"/>
            <a:r>
              <a:rPr lang="en-US" dirty="0" smtClean="0"/>
              <a:t>Tuesday Aug 21, 6 p.m., Lexington</a:t>
            </a:r>
            <a:endParaRPr lang="en-US" dirty="0" smtClean="0"/>
          </a:p>
          <a:p>
            <a:pPr lvl="0">
              <a:buNone/>
            </a:pPr>
            <a:endParaRPr lang="en-US" dirty="0" smtClean="0"/>
          </a:p>
          <a:p>
            <a:endParaRPr lang="en-US" dirty="0"/>
          </a:p>
        </p:txBody>
      </p:sp>
      <p:pic>
        <p:nvPicPr>
          <p:cNvPr id="7" name="Content Placeholder 6" descr="BlueRibbonPeople.jpg"/>
          <p:cNvPicPr>
            <a:picLocks noGrp="1" noChangeAspect="1"/>
          </p:cNvPicPr>
          <p:nvPr>
            <p:ph sz="half" idx="2"/>
          </p:nvPr>
        </p:nvPicPr>
        <p:blipFill>
          <a:blip r:embed="rId3"/>
          <a:srcRect t="-52208" b="-52208"/>
          <a:stretch>
            <a:fillRect/>
          </a:stretch>
        </p:blipFill>
        <p:spPr/>
      </p:pic>
      <p:sp>
        <p:nvSpPr>
          <p:cNvPr id="5" name="Rectangle 4"/>
          <p:cNvSpPr/>
          <p:nvPr/>
        </p:nvSpPr>
        <p:spPr>
          <a:xfrm>
            <a:off x="0" y="0"/>
            <a:ext cx="9144000" cy="215900"/>
          </a:xfrm>
          <a:prstGeom prst="rect">
            <a:avLst/>
          </a:prstGeom>
          <a:solidFill>
            <a:srgbClr val="D2DA7A"/>
          </a:solidFill>
          <a:ln w="3175" cap="flat" cmpd="sng" algn="ctr">
            <a:solidFill>
              <a:srgbClr val="FF666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 Action: on the web!</a:t>
            </a:r>
            <a:endParaRPr lang="en-US" dirty="0"/>
          </a:p>
        </p:txBody>
      </p:sp>
      <p:sp>
        <p:nvSpPr>
          <p:cNvPr id="3" name="Content Placeholder 2"/>
          <p:cNvSpPr>
            <a:spLocks noGrp="1"/>
          </p:cNvSpPr>
          <p:nvPr>
            <p:ph sz="half" idx="1"/>
          </p:nvPr>
        </p:nvSpPr>
        <p:spPr/>
        <p:txBody>
          <a:bodyPr>
            <a:normAutofit/>
          </a:bodyPr>
          <a:lstStyle/>
          <a:p>
            <a:pPr lvl="0"/>
            <a:r>
              <a:rPr lang="en-US" dirty="0" smtClean="0"/>
              <a:t>Comment on the Blue Ribbon Commission </a:t>
            </a:r>
            <a:r>
              <a:rPr lang="en-US" dirty="0" smtClean="0"/>
              <a:t>website.</a:t>
            </a:r>
            <a:endParaRPr lang="en-US" dirty="0" smtClean="0"/>
          </a:p>
          <a:p>
            <a:pPr lvl="0"/>
            <a:r>
              <a:rPr lang="en-US" dirty="0" smtClean="0"/>
              <a:t>Share out the </a:t>
            </a:r>
            <a:r>
              <a:rPr lang="en-US" dirty="0" err="1" smtClean="0"/>
              <a:t>facebook</a:t>
            </a:r>
            <a:r>
              <a:rPr lang="en-US" dirty="0" smtClean="0"/>
              <a:t> events to help get the word out.  </a:t>
            </a:r>
          </a:p>
          <a:p>
            <a:pPr>
              <a:buNone/>
            </a:pPr>
            <a:r>
              <a:rPr lang="en-US" dirty="0" smtClean="0"/>
              <a:t> </a:t>
            </a:r>
            <a:endParaRPr lang="en-US" i="1" dirty="0" smtClean="0"/>
          </a:p>
          <a:p>
            <a:pPr lvl="0">
              <a:buNone/>
            </a:pPr>
            <a:endParaRPr lang="en-US" u="sng" dirty="0" smtClean="0"/>
          </a:p>
          <a:p>
            <a:pPr lvl="0">
              <a:buNone/>
            </a:pPr>
            <a:endParaRPr lang="en-US" dirty="0" smtClean="0"/>
          </a:p>
          <a:p>
            <a:pPr lvl="0">
              <a:buNone/>
            </a:pPr>
            <a:endParaRPr lang="en-US" dirty="0" smtClean="0"/>
          </a:p>
        </p:txBody>
      </p:sp>
      <p:pic>
        <p:nvPicPr>
          <p:cNvPr id="6" name="Content Placeholder 5" descr="computer.jpg"/>
          <p:cNvPicPr>
            <a:picLocks noGrp="1" noChangeAspect="1"/>
          </p:cNvPicPr>
          <p:nvPr>
            <p:ph sz="half" idx="2"/>
          </p:nvPr>
        </p:nvPicPr>
        <p:blipFill>
          <a:blip r:embed="rId3"/>
          <a:srcRect l="-9488" r="-9488"/>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215900"/>
          </a:xfrm>
          <a:prstGeom prst="rect">
            <a:avLst/>
          </a:prstGeom>
          <a:solidFill>
            <a:srgbClr val="D2DA7A"/>
          </a:solidFill>
          <a:ln w="3175" cap="flat" cmpd="sng" algn="ctr">
            <a:solidFill>
              <a:srgbClr val="FF666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Action: Talk with your friends and family!	 </a:t>
            </a:r>
            <a:endParaRPr lang="en-US" dirty="0"/>
          </a:p>
        </p:txBody>
      </p:sp>
      <p:sp>
        <p:nvSpPr>
          <p:cNvPr id="5" name="Rectangle 4"/>
          <p:cNvSpPr/>
          <p:nvPr/>
        </p:nvSpPr>
        <p:spPr>
          <a:xfrm>
            <a:off x="0" y="0"/>
            <a:ext cx="9144000" cy="215900"/>
          </a:xfrm>
          <a:prstGeom prst="rect">
            <a:avLst/>
          </a:prstGeom>
          <a:solidFill>
            <a:srgbClr val="D2DA7A"/>
          </a:solidFill>
          <a:ln w="3175" cap="flat" cmpd="sng" algn="ctr">
            <a:solidFill>
              <a:srgbClr val="FF666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Content Placeholder 8" descr="wmn.jpg"/>
          <p:cNvPicPr>
            <a:picLocks noGrp="1" noChangeAspect="1"/>
          </p:cNvPicPr>
          <p:nvPr>
            <p:ph idx="1"/>
          </p:nvPr>
        </p:nvPicPr>
        <p:blipFill>
          <a:blip r:embed="rId3"/>
          <a:stretch>
            <a:fillRect/>
          </a:stretch>
        </p:blipFill>
        <p:spPr>
          <a:xfrm>
            <a:off x="1253846" y="1600200"/>
            <a:ext cx="663630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Take Action: Write Letters!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Help create good local conversations by submitting your statement as letters to the editor, especially for the two weeks leading up to your local event</a:t>
            </a:r>
          </a:p>
          <a:p>
            <a:pPr>
              <a:buNone/>
            </a:pPr>
            <a:endParaRPr lang="en-US" dirty="0" smtClean="0"/>
          </a:p>
          <a:p>
            <a:r>
              <a:rPr lang="en-US" dirty="0" smtClean="0"/>
              <a:t>Meet with your local paper’s reporters and/or editorial board/editor.</a:t>
            </a:r>
            <a:endParaRPr lang="en-US" dirty="0"/>
          </a:p>
        </p:txBody>
      </p:sp>
      <p:pic>
        <p:nvPicPr>
          <p:cNvPr id="7" name="Content Placeholder 6" descr="letters.jpg"/>
          <p:cNvPicPr>
            <a:picLocks noGrp="1" noChangeAspect="1"/>
          </p:cNvPicPr>
          <p:nvPr>
            <p:ph sz="half" idx="2"/>
          </p:nvPr>
        </p:nvPicPr>
        <p:blipFill>
          <a:blip r:embed="rId3"/>
          <a:srcRect t="-34182" b="-34182"/>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0"/>
            <a:ext cx="9144000" cy="215900"/>
          </a:xfrm>
          <a:prstGeom prst="rect">
            <a:avLst/>
          </a:prstGeom>
          <a:solidFill>
            <a:srgbClr val="D2DA7A"/>
          </a:solidFill>
          <a:ln w="3175" cap="flat" cmpd="sng" algn="ctr">
            <a:solidFill>
              <a:srgbClr val="FF6666"/>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3" cy="2148417"/>
          </a:xfrm>
        </p:spPr>
        <p:txBody>
          <a:bodyPr>
            <a:normAutofit fontScale="90000"/>
          </a:bodyPr>
          <a:lstStyle/>
          <a:p>
            <a:r>
              <a:rPr lang="en-US" sz="3400" dirty="0" smtClean="0"/>
              <a:t>Go </a:t>
            </a:r>
            <a:r>
              <a:rPr lang="en-US" sz="3400" dirty="0" smtClean="0"/>
              <a:t>to </a:t>
            </a:r>
            <a:r>
              <a:rPr lang="en-US" sz="3400" dirty="0" err="1" smtClean="0"/>
              <a:t>KFTC’s</a:t>
            </a:r>
            <a:r>
              <a:rPr lang="en-US" sz="3400" dirty="0" smtClean="0"/>
              <a:t> Blue Ribbon Commission page!</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6500" dirty="0" err="1" smtClean="0"/>
              <a:t>www.kftc.org</a:t>
            </a:r>
            <a:r>
              <a:rPr lang="en-US" sz="6500" dirty="0" smtClean="0"/>
              <a:t>/Blue-Ribbon</a:t>
            </a:r>
            <a:endParaRPr lang="en-US" sz="6500" dirty="0" smtClean="0"/>
          </a:p>
        </p:txBody>
      </p:sp>
      <p:sp>
        <p:nvSpPr>
          <p:cNvPr id="5" name="Text Placeholder 4"/>
          <p:cNvSpPr>
            <a:spLocks noGrp="1"/>
          </p:cNvSpPr>
          <p:nvPr>
            <p:ph type="body" sz="half" idx="2"/>
          </p:nvPr>
        </p:nvSpPr>
        <p:spPr>
          <a:xfrm>
            <a:off x="457200" y="2421467"/>
            <a:ext cx="3008313" cy="3704696"/>
          </a:xfrm>
        </p:spPr>
        <p:txBody>
          <a:bodyPr>
            <a:noAutofit/>
          </a:bodyPr>
          <a:lstStyle/>
          <a:p>
            <a:pPr>
              <a:buFont typeface="Arial"/>
              <a:buChar char="•"/>
            </a:pPr>
            <a:r>
              <a:rPr lang="en-US" sz="1900" dirty="0" smtClean="0"/>
              <a:t>Sign up to speak</a:t>
            </a:r>
          </a:p>
          <a:p>
            <a:pPr>
              <a:buFont typeface="Arial"/>
              <a:buChar char="•"/>
            </a:pPr>
            <a:r>
              <a:rPr lang="en-US" sz="1900" dirty="0" smtClean="0"/>
              <a:t>Sign up to coordinate</a:t>
            </a:r>
          </a:p>
          <a:p>
            <a:pPr>
              <a:buFont typeface="Arial"/>
              <a:buChar char="•"/>
            </a:pPr>
            <a:r>
              <a:rPr lang="en-US" sz="1900" dirty="0" smtClean="0"/>
              <a:t>Work with the framework we used tonight.</a:t>
            </a:r>
          </a:p>
          <a:p>
            <a:pPr>
              <a:buFont typeface="Arial"/>
              <a:buChar char="•"/>
            </a:pPr>
            <a:r>
              <a:rPr lang="en-US" sz="1900" dirty="0" smtClean="0"/>
              <a:t>Find a tax policy talking point sheet that you can print out and bring to the meeting.</a:t>
            </a:r>
          </a:p>
          <a:p>
            <a:pPr>
              <a:buFont typeface="Arial"/>
              <a:buChar char="•"/>
            </a:pPr>
            <a:r>
              <a:rPr lang="en-US" sz="1900" dirty="0" smtClean="0"/>
              <a:t>Times and places of all the meetings.</a:t>
            </a:r>
          </a:p>
        </p:txBody>
      </p:sp>
      <p:sp>
        <p:nvSpPr>
          <p:cNvPr id="4" name="Rectangle 3"/>
          <p:cNvSpPr/>
          <p:nvPr/>
        </p:nvSpPr>
        <p:spPr>
          <a:xfrm>
            <a:off x="0" y="0"/>
            <a:ext cx="9144000" cy="215900"/>
          </a:xfrm>
          <a:prstGeom prst="rect">
            <a:avLst/>
          </a:prstGeom>
          <a:solidFill>
            <a:srgbClr val="D2DA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br screen.png"/>
          <p:cNvPicPr>
            <a:picLocks noChangeAspect="1"/>
          </p:cNvPicPr>
          <p:nvPr/>
        </p:nvPicPr>
        <p:blipFill>
          <a:blip r:embed="rId3"/>
          <a:stretch>
            <a:fillRect/>
          </a:stretch>
        </p:blipFill>
        <p:spPr>
          <a:xfrm>
            <a:off x="4030133" y="2421466"/>
            <a:ext cx="4656667" cy="37046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Care</a:t>
            </a:r>
            <a:endParaRPr lang="en-US" dirty="0"/>
          </a:p>
        </p:txBody>
      </p:sp>
      <p:pic>
        <p:nvPicPr>
          <p:cNvPr id="4" name="Content Placeholder 3" descr="HAL.quilt.jpg"/>
          <p:cNvPicPr>
            <a:picLocks noGrp="1" noChangeAspect="1"/>
          </p:cNvPicPr>
          <p:nvPr>
            <p:ph idx="1"/>
          </p:nvPr>
        </p:nvPicPr>
        <p:blipFill>
          <a:blip r:embed="rId3"/>
          <a:srcRect l="-10640" r="-10640"/>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a:xfrm>
            <a:off x="457200" y="215900"/>
            <a:ext cx="8229600" cy="1143000"/>
          </a:xfrm>
        </p:spPr>
        <p:txBody>
          <a:bodyPr rtlCol="0">
            <a:normAutofit fontScale="90000"/>
          </a:bodyPr>
          <a:lstStyle/>
          <a:p>
            <a:pPr eaLnBrk="1" fontAlgn="auto" hangingPunct="1">
              <a:spcAft>
                <a:spcPts val="0"/>
              </a:spcAft>
              <a:defRPr/>
            </a:pPr>
            <a:r>
              <a:rPr lang="en-US" sz="4000" dirty="0" smtClean="0">
                <a:ln>
                  <a:solidFill>
                    <a:schemeClr val="tx2"/>
                  </a:solidFill>
                </a:ln>
                <a:solidFill>
                  <a:srgbClr val="000000"/>
                </a:solidFill>
              </a:rPr>
              <a:t>Key functions of Kentucky’s state budget</a:t>
            </a:r>
            <a:endParaRPr lang="en-US" sz="4000" dirty="0">
              <a:ln>
                <a:solidFill>
                  <a:schemeClr val="tx2"/>
                </a:solidFill>
              </a:ln>
              <a:solidFill>
                <a:srgbClr val="000000"/>
              </a:solidFill>
            </a:endParaRPr>
          </a:p>
        </p:txBody>
      </p:sp>
      <p:sp>
        <p:nvSpPr>
          <p:cNvPr id="5126"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graphicFrame>
        <p:nvGraphicFramePr>
          <p:cNvPr id="8" name="Diagram 7"/>
          <p:cNvGraphicFramePr/>
          <p:nvPr/>
        </p:nvGraphicFramePr>
        <p:xfrm>
          <a:off x="457200" y="1600200"/>
          <a:ext cx="8229600" cy="218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524000" y="3886200"/>
          <a:ext cx="6096000" cy="243840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4646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642100"/>
            <a:ext cx="9144000" cy="215900"/>
          </a:xfrm>
          <a:prstGeom prst="rect">
            <a:avLst/>
          </a:prstGeom>
          <a:solidFill>
            <a:srgbClr val="0334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4000" dirty="0" smtClean="0">
                <a:ln>
                  <a:solidFill>
                    <a:schemeClr val="tx2"/>
                  </a:solidFill>
                </a:ln>
                <a:solidFill>
                  <a:srgbClr val="000000"/>
                </a:solidFill>
              </a:rPr>
              <a:t>Long-Term Sustainability</a:t>
            </a:r>
            <a:endParaRPr lang="en-US" sz="4000" dirty="0">
              <a:ln>
                <a:solidFill>
                  <a:schemeClr val="tx2"/>
                </a:solidFill>
              </a:ln>
              <a:solidFill>
                <a:srgbClr val="000000"/>
              </a:solidFill>
            </a:endParaRPr>
          </a:p>
        </p:txBody>
      </p:sp>
      <p:sp>
        <p:nvSpPr>
          <p:cNvPr id="10246"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sp>
        <p:nvSpPr>
          <p:cNvPr id="10248" name="TextBox 8"/>
          <p:cNvSpPr txBox="1">
            <a:spLocks noChangeArrowheads="1"/>
          </p:cNvSpPr>
          <p:nvPr/>
        </p:nvSpPr>
        <p:spPr bwMode="auto">
          <a:xfrm>
            <a:off x="774700" y="6642100"/>
            <a:ext cx="8369300" cy="554038"/>
          </a:xfrm>
          <a:prstGeom prst="rect">
            <a:avLst/>
          </a:prstGeom>
          <a:noFill/>
          <a:ln w="9525">
            <a:noFill/>
            <a:miter lim="800000"/>
            <a:headEnd/>
            <a:tailEnd/>
          </a:ln>
        </p:spPr>
        <p:txBody>
          <a:bodyPr>
            <a:spAutoFit/>
          </a:bodyPr>
          <a:lstStyle/>
          <a:p>
            <a:pPr algn="r"/>
            <a:r>
              <a:rPr lang="en-US" sz="1200" dirty="0">
                <a:solidFill>
                  <a:srgbClr val="FFFFFF"/>
                </a:solidFill>
              </a:rPr>
              <a:t>Source:</a:t>
            </a:r>
            <a:r>
              <a:rPr lang="en-US" sz="1200" dirty="0" smtClean="0">
                <a:solidFill>
                  <a:srgbClr val="FFFFFF"/>
                </a:solidFill>
              </a:rPr>
              <a:t> Kentucky Center for Economic Policy</a:t>
            </a:r>
          </a:p>
          <a:p>
            <a:endParaRPr lang="en-US" dirty="0"/>
          </a:p>
        </p:txBody>
      </p:sp>
      <p:graphicFrame>
        <p:nvGraphicFramePr>
          <p:cNvPr id="10" name="Chart 9"/>
          <p:cNvGraphicFramePr>
            <a:graphicFrameLocks noGrp="1"/>
          </p:cNvGraphicFramePr>
          <p:nvPr/>
        </p:nvGraphicFramePr>
        <p:xfrm>
          <a:off x="285750" y="1314450"/>
          <a:ext cx="8572500" cy="51202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4646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642100"/>
            <a:ext cx="9144000" cy="215900"/>
          </a:xfrm>
          <a:prstGeom prst="rect">
            <a:avLst/>
          </a:prstGeom>
          <a:solidFill>
            <a:srgbClr val="0334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p:txBody>
          <a:bodyPr rtlCol="0">
            <a:normAutofit/>
          </a:bodyPr>
          <a:lstStyle/>
          <a:p>
            <a:pPr eaLnBrk="1" fontAlgn="auto" hangingPunct="1">
              <a:spcAft>
                <a:spcPts val="0"/>
              </a:spcAft>
              <a:defRPr/>
            </a:pPr>
            <a:r>
              <a:rPr lang="en-US" sz="4000" dirty="0" smtClean="0">
                <a:ln>
                  <a:solidFill>
                    <a:schemeClr val="tx2"/>
                  </a:solidFill>
                </a:ln>
                <a:solidFill>
                  <a:srgbClr val="000000"/>
                </a:solidFill>
              </a:rPr>
              <a:t>Cuts to Selected Agencies, 2008-2013</a:t>
            </a:r>
            <a:endParaRPr lang="en-US" sz="4000" dirty="0">
              <a:ln>
                <a:solidFill>
                  <a:schemeClr val="tx2"/>
                </a:solidFill>
              </a:ln>
              <a:solidFill>
                <a:srgbClr val="000000"/>
              </a:solidFill>
            </a:endParaRPr>
          </a:p>
        </p:txBody>
      </p:sp>
      <p:sp>
        <p:nvSpPr>
          <p:cNvPr id="12" name="Content Placeholder 11"/>
          <p:cNvSpPr>
            <a:spLocks noGrp="1"/>
          </p:cNvSpPr>
          <p:nvPr>
            <p:ph idx="1"/>
          </p:nvPr>
        </p:nvSpPr>
        <p:spPr/>
        <p:txBody>
          <a:bodyPr/>
          <a:lstStyle/>
          <a:p>
            <a:endParaRPr lang="en-US"/>
          </a:p>
        </p:txBody>
      </p:sp>
      <p:sp>
        <p:nvSpPr>
          <p:cNvPr id="11270"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sp>
        <p:nvSpPr>
          <p:cNvPr id="11271" name="TextBox 8"/>
          <p:cNvSpPr txBox="1">
            <a:spLocks noChangeArrowheads="1"/>
          </p:cNvSpPr>
          <p:nvPr/>
        </p:nvSpPr>
        <p:spPr bwMode="auto">
          <a:xfrm>
            <a:off x="774700" y="6642100"/>
            <a:ext cx="8369300" cy="554038"/>
          </a:xfrm>
          <a:prstGeom prst="rect">
            <a:avLst/>
          </a:prstGeom>
          <a:noFill/>
          <a:ln w="9525">
            <a:noFill/>
            <a:miter lim="800000"/>
            <a:headEnd/>
            <a:tailEnd/>
          </a:ln>
        </p:spPr>
        <p:txBody>
          <a:bodyPr>
            <a:spAutoFit/>
          </a:bodyPr>
          <a:lstStyle/>
          <a:p>
            <a:pPr algn="r"/>
            <a:r>
              <a:rPr lang="en-US" sz="1200">
                <a:solidFill>
                  <a:srgbClr val="FFFFFF"/>
                </a:solidFill>
              </a:rPr>
              <a:t>Source: Budgets of the Commonwealth</a:t>
            </a:r>
          </a:p>
          <a:p>
            <a:endParaRPr lang="en-US"/>
          </a:p>
        </p:txBody>
      </p:sp>
      <p:graphicFrame>
        <p:nvGraphicFramePr>
          <p:cNvPr id="9" name="Table 8"/>
          <p:cNvGraphicFramePr>
            <a:graphicFrameLocks noGrp="1"/>
          </p:cNvGraphicFramePr>
          <p:nvPr/>
        </p:nvGraphicFramePr>
        <p:xfrm>
          <a:off x="457200" y="1595437"/>
          <a:ext cx="8229600" cy="4797993"/>
        </p:xfrm>
        <a:graphic>
          <a:graphicData uri="http://schemas.openxmlformats.org/drawingml/2006/table">
            <a:tbl>
              <a:tblPr firstRow="1" bandRow="1">
                <a:tableStyleId>{5C22544A-7EE6-4342-B048-85BDC9FD1C3A}</a:tableStyleId>
              </a:tblPr>
              <a:tblGrid>
                <a:gridCol w="5537836"/>
                <a:gridCol w="2691764"/>
              </a:tblGrid>
              <a:tr h="1031826">
                <a:tc>
                  <a:txBody>
                    <a:bodyPr/>
                    <a:lstStyle/>
                    <a:p>
                      <a:endParaRPr lang="en-US" dirty="0"/>
                    </a:p>
                  </a:txBody>
                  <a:tcPr/>
                </a:tc>
                <a:tc>
                  <a:txBody>
                    <a:bodyPr/>
                    <a:lstStyle/>
                    <a:p>
                      <a:r>
                        <a:rPr lang="en-US" dirty="0" smtClean="0"/>
                        <a:t>State funding change (inflation-adjusted)</a:t>
                      </a:r>
                      <a:endParaRPr lang="en-US" dirty="0"/>
                    </a:p>
                  </a:txBody>
                  <a:tcPr/>
                </a:tc>
              </a:tr>
              <a:tr h="418463">
                <a:tc>
                  <a:txBody>
                    <a:bodyPr/>
                    <a:lstStyle/>
                    <a:p>
                      <a:r>
                        <a:rPr lang="en-US" dirty="0" smtClean="0"/>
                        <a:t>Kentucky Arts Council</a:t>
                      </a:r>
                      <a:endParaRPr lang="en-US" dirty="0"/>
                    </a:p>
                  </a:txBody>
                  <a:tcPr/>
                </a:tc>
                <a:tc>
                  <a:txBody>
                    <a:bodyPr/>
                    <a:lstStyle/>
                    <a:p>
                      <a:r>
                        <a:rPr lang="en-US" dirty="0" smtClean="0"/>
                        <a:t>-38%</a:t>
                      </a:r>
                      <a:endParaRPr lang="en-US" dirty="0"/>
                    </a:p>
                  </a:txBody>
                  <a:tcPr/>
                </a:tc>
              </a:tr>
              <a:tr h="418463">
                <a:tc>
                  <a:txBody>
                    <a:bodyPr/>
                    <a:lstStyle/>
                    <a:p>
                      <a:r>
                        <a:rPr lang="en-US" dirty="0" smtClean="0"/>
                        <a:t>Kentucky Educational Television</a:t>
                      </a:r>
                      <a:endParaRPr lang="en-US" dirty="0"/>
                    </a:p>
                  </a:txBody>
                  <a:tcPr/>
                </a:tc>
                <a:tc>
                  <a:txBody>
                    <a:bodyPr/>
                    <a:lstStyle/>
                    <a:p>
                      <a:r>
                        <a:rPr lang="en-US" dirty="0" smtClean="0"/>
                        <a:t>-34%</a:t>
                      </a:r>
                      <a:endParaRPr lang="en-US" dirty="0"/>
                    </a:p>
                  </a:txBody>
                  <a:tcPr/>
                </a:tc>
              </a:tr>
              <a:tr h="418463">
                <a:tc>
                  <a:txBody>
                    <a:bodyPr/>
                    <a:lstStyle/>
                    <a:p>
                      <a:r>
                        <a:rPr lang="en-US" dirty="0" smtClean="0"/>
                        <a:t>Libraries</a:t>
                      </a:r>
                      <a:endParaRPr lang="en-US" dirty="0"/>
                    </a:p>
                  </a:txBody>
                  <a:tcPr/>
                </a:tc>
                <a:tc>
                  <a:txBody>
                    <a:bodyPr/>
                    <a:lstStyle/>
                    <a:p>
                      <a:r>
                        <a:rPr lang="en-US" dirty="0" smtClean="0"/>
                        <a:t>-30%</a:t>
                      </a:r>
                      <a:endParaRPr lang="en-US" dirty="0"/>
                    </a:p>
                  </a:txBody>
                  <a:tcPr/>
                </a:tc>
              </a:tr>
              <a:tr h="418463">
                <a:tc>
                  <a:txBody>
                    <a:bodyPr/>
                    <a:lstStyle/>
                    <a:p>
                      <a:r>
                        <a:rPr lang="en-US" dirty="0" smtClean="0"/>
                        <a:t>Public health departments</a:t>
                      </a:r>
                      <a:endParaRPr lang="en-US" dirty="0"/>
                    </a:p>
                  </a:txBody>
                  <a:tcPr/>
                </a:tc>
                <a:tc>
                  <a:txBody>
                    <a:bodyPr/>
                    <a:lstStyle/>
                    <a:p>
                      <a:r>
                        <a:rPr lang="en-US" dirty="0" smtClean="0"/>
                        <a:t>-29%</a:t>
                      </a:r>
                      <a:endParaRPr lang="en-US" dirty="0"/>
                    </a:p>
                  </a:txBody>
                  <a:tcPr/>
                </a:tc>
              </a:tr>
              <a:tr h="418463">
                <a:tc>
                  <a:txBody>
                    <a:bodyPr/>
                    <a:lstStyle/>
                    <a:p>
                      <a:r>
                        <a:rPr lang="en-US" dirty="0" smtClean="0"/>
                        <a:t>Environmental Protection</a:t>
                      </a:r>
                      <a:endParaRPr lang="en-US" dirty="0"/>
                    </a:p>
                  </a:txBody>
                  <a:tcPr/>
                </a:tc>
                <a:tc>
                  <a:txBody>
                    <a:bodyPr/>
                    <a:lstStyle/>
                    <a:p>
                      <a:r>
                        <a:rPr lang="en-US" dirty="0" smtClean="0"/>
                        <a:t>-27%</a:t>
                      </a:r>
                      <a:endParaRPr lang="en-US" dirty="0"/>
                    </a:p>
                  </a:txBody>
                  <a:tcPr/>
                </a:tc>
              </a:tr>
              <a:tr h="418463">
                <a:tc>
                  <a:txBody>
                    <a:bodyPr/>
                    <a:lstStyle/>
                    <a:p>
                      <a:r>
                        <a:rPr lang="en-US" dirty="0" smtClean="0"/>
                        <a:t>Workforce development</a:t>
                      </a:r>
                      <a:endParaRPr lang="en-US" dirty="0"/>
                    </a:p>
                  </a:txBody>
                  <a:tcPr/>
                </a:tc>
                <a:tc>
                  <a:txBody>
                    <a:bodyPr/>
                    <a:lstStyle/>
                    <a:p>
                      <a:r>
                        <a:rPr lang="en-US" dirty="0" smtClean="0"/>
                        <a:t>-25%</a:t>
                      </a:r>
                      <a:endParaRPr lang="en-US" dirty="0"/>
                    </a:p>
                  </a:txBody>
                  <a:tcPr/>
                </a:tc>
              </a:tr>
              <a:tr h="418463">
                <a:tc>
                  <a:txBody>
                    <a:bodyPr/>
                    <a:lstStyle/>
                    <a:p>
                      <a:r>
                        <a:rPr lang="en-US" dirty="0" smtClean="0"/>
                        <a:t>Nature</a:t>
                      </a:r>
                      <a:r>
                        <a:rPr lang="en-US" baseline="0" dirty="0" smtClean="0"/>
                        <a:t> Preserves Commission</a:t>
                      </a:r>
                      <a:endParaRPr lang="en-US" dirty="0"/>
                    </a:p>
                  </a:txBody>
                  <a:tcPr/>
                </a:tc>
                <a:tc>
                  <a:txBody>
                    <a:bodyPr/>
                    <a:lstStyle/>
                    <a:p>
                      <a:r>
                        <a:rPr lang="en-US" dirty="0" smtClean="0"/>
                        <a:t>-22%</a:t>
                      </a:r>
                      <a:endParaRPr lang="en-US" dirty="0"/>
                    </a:p>
                  </a:txBody>
                  <a:tcPr/>
                </a:tc>
              </a:tr>
              <a:tr h="418463">
                <a:tc>
                  <a:txBody>
                    <a:bodyPr/>
                    <a:lstStyle/>
                    <a:p>
                      <a:r>
                        <a:rPr lang="en-US" dirty="0" smtClean="0"/>
                        <a:t>Vocational</a:t>
                      </a:r>
                      <a:r>
                        <a:rPr lang="en-US" baseline="0" dirty="0" smtClean="0"/>
                        <a:t> Rehabilitation</a:t>
                      </a:r>
                      <a:endParaRPr lang="en-US" dirty="0"/>
                    </a:p>
                  </a:txBody>
                  <a:tcPr/>
                </a:tc>
                <a:tc>
                  <a:txBody>
                    <a:bodyPr/>
                    <a:lstStyle/>
                    <a:p>
                      <a:r>
                        <a:rPr lang="en-US" dirty="0" smtClean="0"/>
                        <a:t>-21%</a:t>
                      </a:r>
                      <a:endParaRPr lang="en-US" dirty="0"/>
                    </a:p>
                  </a:txBody>
                  <a:tcPr/>
                </a:tc>
              </a:tr>
              <a:tr h="418463">
                <a:tc>
                  <a:txBody>
                    <a:bodyPr/>
                    <a:lstStyle/>
                    <a:p>
                      <a:r>
                        <a:rPr lang="en-US" dirty="0" smtClean="0"/>
                        <a:t>Public universities &amp; community colleges</a:t>
                      </a:r>
                      <a:endParaRPr lang="en-US" dirty="0"/>
                    </a:p>
                  </a:txBody>
                  <a:tcPr/>
                </a:tc>
                <a:tc>
                  <a:txBody>
                    <a:bodyPr/>
                    <a:lstStyle/>
                    <a:p>
                      <a:r>
                        <a:rPr lang="en-US" dirty="0" smtClean="0"/>
                        <a:t>-21%</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100" b="0" dirty="0" smtClean="0"/>
              <a:t>Libraries cut 30% </a:t>
            </a:r>
            <a:br>
              <a:rPr lang="en-US" sz="3100" b="0" dirty="0" smtClean="0"/>
            </a:br>
            <a:r>
              <a:rPr lang="en-US" sz="3100" b="0" dirty="0" smtClean="0"/>
              <a:t>since ‘08</a:t>
            </a:r>
            <a:endParaRPr lang="en-US" sz="3100" b="0" dirty="0"/>
          </a:p>
        </p:txBody>
      </p:sp>
      <p:pic>
        <p:nvPicPr>
          <p:cNvPr id="5" name="Picture Placeholder 4" descr="bookshelves.jpg"/>
          <p:cNvPicPr>
            <a:picLocks noGrp="1" noChangeAspect="1"/>
          </p:cNvPicPr>
          <p:nvPr>
            <p:ph idx="1"/>
          </p:nvPr>
        </p:nvPicPr>
        <p:blipFill>
          <a:blip r:embed="rId3"/>
          <a:srcRect t="-28438" b="-28438"/>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p:cNvSpPr>
            <a:spLocks noGrp="1"/>
          </p:cNvSpPr>
          <p:nvPr>
            <p:ph type="body" sz="half" idx="2"/>
          </p:nvPr>
        </p:nvSpPr>
        <p:spPr/>
        <p:txBody>
          <a:bodyPr>
            <a:normAutofit fontScale="85000" lnSpcReduction="10000"/>
          </a:bodyPr>
          <a:lstStyle/>
          <a:p>
            <a:r>
              <a:rPr lang="en-US" sz="2703" i="1" dirty="0" smtClean="0"/>
              <a:t>"My family is at our library at least once a week to keep current on our reading and to introduce our 3-year old and our 8-month old to the world of books. It seemed like my local library always had a shelf full of new books on display. Now I only see a handful.” – Carter Wright, Jefferson County member</a:t>
            </a:r>
          </a:p>
          <a:p>
            <a:endParaRPr lang="en-US" dirty="0"/>
          </a:p>
        </p:txBody>
      </p:sp>
      <p:sp>
        <p:nvSpPr>
          <p:cNvPr id="10" name="Rectangle 9"/>
          <p:cNvSpPr/>
          <p:nvPr/>
        </p:nvSpPr>
        <p:spPr>
          <a:xfrm>
            <a:off x="0" y="0"/>
            <a:ext cx="9144000" cy="215900"/>
          </a:xfrm>
          <a:prstGeom prst="rect">
            <a:avLst/>
          </a:prstGeom>
          <a:solidFill>
            <a:srgbClr val="4646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5900"/>
          </a:xfrm>
          <a:prstGeom prst="rect">
            <a:avLst/>
          </a:prstGeom>
          <a:solidFill>
            <a:srgbClr val="4646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642100"/>
            <a:ext cx="9144000" cy="215900"/>
          </a:xfrm>
          <a:prstGeom prst="rect">
            <a:avLst/>
          </a:prstGeom>
          <a:solidFill>
            <a:srgbClr val="0334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5"/>
          <p:cNvSpPr>
            <a:spLocks noGrp="1"/>
          </p:cNvSpPr>
          <p:nvPr>
            <p:ph type="title"/>
          </p:nvPr>
        </p:nvSpPr>
        <p:spPr/>
        <p:txBody>
          <a:bodyPr rtlCol="0">
            <a:normAutofit/>
          </a:bodyPr>
          <a:lstStyle/>
          <a:p>
            <a:pPr eaLnBrk="1" fontAlgn="auto" hangingPunct="1">
              <a:spcAft>
                <a:spcPts val="0"/>
              </a:spcAft>
              <a:defRPr/>
            </a:pPr>
            <a:r>
              <a:rPr lang="en-US" sz="4000" dirty="0" smtClean="0">
                <a:ln>
                  <a:solidFill>
                    <a:schemeClr val="tx2"/>
                  </a:solidFill>
                </a:ln>
              </a:rPr>
              <a:t>Tax Fairness</a:t>
            </a:r>
            <a:endParaRPr lang="en-US" sz="4000" dirty="0">
              <a:ln>
                <a:solidFill>
                  <a:schemeClr val="tx2"/>
                </a:solidFill>
              </a:ln>
            </a:endParaRPr>
          </a:p>
        </p:txBody>
      </p:sp>
      <p:sp>
        <p:nvSpPr>
          <p:cNvPr id="11" name="Content Placeholder 10"/>
          <p:cNvSpPr>
            <a:spLocks noGrp="1"/>
          </p:cNvSpPr>
          <p:nvPr>
            <p:ph idx="1"/>
          </p:nvPr>
        </p:nvSpPr>
        <p:spPr/>
        <p:txBody>
          <a:bodyPr/>
          <a:lstStyle/>
          <a:p>
            <a:endParaRPr lang="en-US"/>
          </a:p>
        </p:txBody>
      </p:sp>
      <p:sp>
        <p:nvSpPr>
          <p:cNvPr id="9222" name="Rectangle 8"/>
          <p:cNvSpPr>
            <a:spLocks noChangeArrowheads="1"/>
          </p:cNvSpPr>
          <p:nvPr/>
        </p:nvSpPr>
        <p:spPr bwMode="auto">
          <a:xfrm>
            <a:off x="0" y="6642100"/>
            <a:ext cx="9144000" cy="215900"/>
          </a:xfrm>
          <a:prstGeom prst="rect">
            <a:avLst/>
          </a:prstGeom>
          <a:noFill/>
          <a:ln w="9525">
            <a:noFill/>
            <a:miter lim="800000"/>
            <a:headEnd/>
            <a:tailEnd/>
          </a:ln>
        </p:spPr>
        <p:txBody>
          <a:bodyPr anchor="ctr"/>
          <a:lstStyle/>
          <a:p>
            <a:pPr algn="r"/>
            <a:endParaRPr lang="en-US" sz="1200">
              <a:solidFill>
                <a:schemeClr val="bg1"/>
              </a:solidFill>
              <a:latin typeface="Gill Sans"/>
            </a:endParaRPr>
          </a:p>
        </p:txBody>
      </p:sp>
      <p:pic>
        <p:nvPicPr>
          <p:cNvPr id="9223" name="Picture 2"/>
          <p:cNvPicPr>
            <a:picLocks noChangeAspect="1" noChangeArrowheads="1"/>
          </p:cNvPicPr>
          <p:nvPr/>
        </p:nvPicPr>
        <p:blipFill>
          <a:blip r:embed="rId3"/>
          <a:srcRect/>
          <a:stretch>
            <a:fillRect/>
          </a:stretch>
        </p:blipFill>
        <p:spPr bwMode="auto">
          <a:xfrm>
            <a:off x="381000" y="1143000"/>
            <a:ext cx="8447088" cy="5524500"/>
          </a:xfrm>
          <a:prstGeom prst="rect">
            <a:avLst/>
          </a:prstGeom>
          <a:noFill/>
          <a:ln w="9525">
            <a:noFill/>
            <a:miter lim="800000"/>
            <a:headEnd/>
            <a:tailEnd/>
          </a:ln>
        </p:spPr>
      </p:pic>
      <p:sp>
        <p:nvSpPr>
          <p:cNvPr id="9224" name="TextBox 8"/>
          <p:cNvSpPr txBox="1">
            <a:spLocks noChangeArrowheads="1"/>
          </p:cNvSpPr>
          <p:nvPr/>
        </p:nvSpPr>
        <p:spPr bwMode="auto">
          <a:xfrm>
            <a:off x="4152900" y="6642100"/>
            <a:ext cx="4991100" cy="554038"/>
          </a:xfrm>
          <a:prstGeom prst="rect">
            <a:avLst/>
          </a:prstGeom>
          <a:noFill/>
          <a:ln w="9525">
            <a:noFill/>
            <a:miter lim="800000"/>
            <a:headEnd/>
            <a:tailEnd/>
          </a:ln>
        </p:spPr>
        <p:txBody>
          <a:bodyPr>
            <a:spAutoFit/>
          </a:bodyPr>
          <a:lstStyle/>
          <a:p>
            <a:pPr algn="r"/>
            <a:r>
              <a:rPr lang="en-US" sz="1200">
                <a:solidFill>
                  <a:srgbClr val="FFFFFF"/>
                </a:solidFill>
              </a:rPr>
              <a:t>Source: Institute on Taxation and Economic Policy</a:t>
            </a:r>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rossroads.jpg"/>
          <p:cNvPicPr>
            <a:picLocks noGrp="1" noChangeAspect="1"/>
          </p:cNvPicPr>
          <p:nvPr>
            <p:ph idx="4294967295"/>
          </p:nvPr>
        </p:nvPicPr>
        <p:blipFill>
          <a:blip r:embed="rId3"/>
          <a:srcRect l="-18316" r="-18316"/>
          <a:stretch>
            <a:fillRect/>
          </a:stretch>
        </p:blipFill>
        <p:spPr>
          <a:xfrm>
            <a:off x="0" y="0"/>
            <a:ext cx="9144001" cy="6858000"/>
          </a:xfrm>
          <a:prstGeom prst="rect">
            <a:avLst/>
          </a:prstGeom>
          <a:ln w="38100" cap="sq">
            <a:solidFill>
              <a:srgbClr val="000000"/>
            </a:solidFill>
            <a:prstDash val="solid"/>
            <a:miter lim="800000"/>
          </a:ln>
          <a:effectLst/>
        </p:spPr>
      </p:pic>
    </p:spTree>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10086</TotalTime>
  <Words>6096</Words>
  <Application>Microsoft Macintosh PowerPoint</Application>
  <PresentationFormat>On-screen Show (4:3)</PresentationFormat>
  <Paragraphs>361</Paragraphs>
  <Slides>29</Slides>
  <Notes>29</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"Blue Ribbon" Tax Justice Web Workshop  On your phone:    1-866-740-1260 Access Code: 8931147#  </vt:lpstr>
      <vt:lpstr>Welcome!</vt:lpstr>
      <vt:lpstr>Why We Care</vt:lpstr>
      <vt:lpstr>Key functions of Kentucky’s state budget</vt:lpstr>
      <vt:lpstr>Long-Term Sustainability</vt:lpstr>
      <vt:lpstr>Cuts to Selected Agencies, 2008-2013</vt:lpstr>
      <vt:lpstr>Libraries cut 30%  since ‘08</vt:lpstr>
      <vt:lpstr>Tax Fairness</vt:lpstr>
      <vt:lpstr>Slide 9</vt:lpstr>
      <vt:lpstr>Blue Ribbon Commission</vt:lpstr>
      <vt:lpstr>Blue Ribbon Commission’s Process</vt:lpstr>
      <vt:lpstr>Commission’s Timeline</vt:lpstr>
      <vt:lpstr>Blue Ribbon Commission</vt:lpstr>
      <vt:lpstr>The Blue Ribbon Commission is having some key conversations…</vt:lpstr>
      <vt:lpstr>But these important conversations are missing…</vt:lpstr>
      <vt:lpstr>What’s our role?</vt:lpstr>
      <vt:lpstr>Policy solutions include…</vt:lpstr>
      <vt:lpstr>Tools</vt:lpstr>
      <vt:lpstr>Elements of our unified message </vt:lpstr>
      <vt:lpstr>A Possible Framework </vt:lpstr>
      <vt:lpstr> I.  The essentials </vt:lpstr>
      <vt:lpstr> II.  What’s in the way </vt:lpstr>
      <vt:lpstr> III.  Good solutions </vt:lpstr>
      <vt:lpstr>A Possible Framework </vt:lpstr>
      <vt:lpstr>Take Action: Come to the Meetings!</vt:lpstr>
      <vt:lpstr>Take Action: on the web!</vt:lpstr>
      <vt:lpstr>Take Action: Talk with your friends and family!  </vt:lpstr>
      <vt:lpstr>Take Action: Write Letters!  </vt:lpstr>
      <vt:lpstr>Go to KFTC’s Blue Ribbon Commission page!  </vt:lpstr>
    </vt:vector>
  </TitlesOfParts>
  <Company>West Virginia Center on Budget and Policy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Jessica B Hays Lucas</cp:lastModifiedBy>
  <cp:revision>258</cp:revision>
  <cp:lastPrinted>2012-05-23T20:55:23Z</cp:lastPrinted>
  <dcterms:created xsi:type="dcterms:W3CDTF">2012-06-14T21:47:19Z</dcterms:created>
  <dcterms:modified xsi:type="dcterms:W3CDTF">2012-06-14T22:01:58Z</dcterms:modified>
</cp:coreProperties>
</file>